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79" r:id="rId26"/>
    <p:sldId id="281" r:id="rId27"/>
    <p:sldId id="282" r:id="rId28"/>
    <p:sldId id="283" r:id="rId29"/>
    <p:sldId id="284" r:id="rId30"/>
    <p:sldId id="285" r:id="rId31"/>
    <p:sldId id="286"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347746-9BD0-4076-89C2-F34B781F8BC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929ADAC-5FA8-4740-A445-F1687D7270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EC3D530-C001-45EC-881F-05BC80CC94A3}"/>
              </a:ext>
            </a:extLst>
          </p:cNvPr>
          <p:cNvSpPr>
            <a:spLocks noGrp="1"/>
          </p:cNvSpPr>
          <p:nvPr>
            <p:ph type="dt" sz="half" idx="10"/>
          </p:nvPr>
        </p:nvSpPr>
        <p:spPr/>
        <p:txBody>
          <a:bodyPr/>
          <a:lstStyle/>
          <a:p>
            <a:fld id="{C0F27736-E2D0-4CDA-A9F6-3767A74EDF0F}" type="datetimeFigureOut">
              <a:rPr lang="it-IT" smtClean="0"/>
              <a:t>27/09/2022</a:t>
            </a:fld>
            <a:endParaRPr lang="it-IT"/>
          </a:p>
        </p:txBody>
      </p:sp>
      <p:sp>
        <p:nvSpPr>
          <p:cNvPr id="5" name="Segnaposto piè di pagina 4">
            <a:extLst>
              <a:ext uri="{FF2B5EF4-FFF2-40B4-BE49-F238E27FC236}">
                <a16:creationId xmlns:a16="http://schemas.microsoft.com/office/drawing/2014/main" id="{C7057D2D-999D-4462-931C-912AAA789B8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AA465F9-CEC7-4031-9E53-43C98A93A528}"/>
              </a:ext>
            </a:extLst>
          </p:cNvPr>
          <p:cNvSpPr>
            <a:spLocks noGrp="1"/>
          </p:cNvSpPr>
          <p:nvPr>
            <p:ph type="sldNum" sz="quarter" idx="12"/>
          </p:nvPr>
        </p:nvSpPr>
        <p:spPr/>
        <p:txBody>
          <a:bodyPr/>
          <a:lstStyle/>
          <a:p>
            <a:fld id="{D7669315-7D5B-4834-90EC-530887E76937}" type="slidenum">
              <a:rPr lang="it-IT" smtClean="0"/>
              <a:t>‹N›</a:t>
            </a:fld>
            <a:endParaRPr lang="it-IT"/>
          </a:p>
        </p:txBody>
      </p:sp>
    </p:spTree>
    <p:extLst>
      <p:ext uri="{BB962C8B-B14F-4D97-AF65-F5344CB8AC3E}">
        <p14:creationId xmlns:p14="http://schemas.microsoft.com/office/powerpoint/2010/main" val="2889888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1C2F5F-897A-4847-991D-8EA0610431A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1C70C68-429C-402F-BF61-3C73AF130FD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DF1ED90-A9B9-42F1-8F09-F0A222FF7881}"/>
              </a:ext>
            </a:extLst>
          </p:cNvPr>
          <p:cNvSpPr>
            <a:spLocks noGrp="1"/>
          </p:cNvSpPr>
          <p:nvPr>
            <p:ph type="dt" sz="half" idx="10"/>
          </p:nvPr>
        </p:nvSpPr>
        <p:spPr/>
        <p:txBody>
          <a:bodyPr/>
          <a:lstStyle/>
          <a:p>
            <a:fld id="{C0F27736-E2D0-4CDA-A9F6-3767A74EDF0F}" type="datetimeFigureOut">
              <a:rPr lang="it-IT" smtClean="0"/>
              <a:t>27/09/2022</a:t>
            </a:fld>
            <a:endParaRPr lang="it-IT"/>
          </a:p>
        </p:txBody>
      </p:sp>
      <p:sp>
        <p:nvSpPr>
          <p:cNvPr id="5" name="Segnaposto piè di pagina 4">
            <a:extLst>
              <a:ext uri="{FF2B5EF4-FFF2-40B4-BE49-F238E27FC236}">
                <a16:creationId xmlns:a16="http://schemas.microsoft.com/office/drawing/2014/main" id="{79BBB77A-5057-4718-A910-90D3AB7FF99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ECB2DBE-79DA-40EA-906E-08F7A960F1C1}"/>
              </a:ext>
            </a:extLst>
          </p:cNvPr>
          <p:cNvSpPr>
            <a:spLocks noGrp="1"/>
          </p:cNvSpPr>
          <p:nvPr>
            <p:ph type="sldNum" sz="quarter" idx="12"/>
          </p:nvPr>
        </p:nvSpPr>
        <p:spPr/>
        <p:txBody>
          <a:bodyPr/>
          <a:lstStyle/>
          <a:p>
            <a:fld id="{D7669315-7D5B-4834-90EC-530887E76937}" type="slidenum">
              <a:rPr lang="it-IT" smtClean="0"/>
              <a:t>‹N›</a:t>
            </a:fld>
            <a:endParaRPr lang="it-IT"/>
          </a:p>
        </p:txBody>
      </p:sp>
    </p:spTree>
    <p:extLst>
      <p:ext uri="{BB962C8B-B14F-4D97-AF65-F5344CB8AC3E}">
        <p14:creationId xmlns:p14="http://schemas.microsoft.com/office/powerpoint/2010/main" val="3441414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188AAFF-F0E3-484B-B0A0-E3299BF6387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D86500B-EF58-4497-A1BA-D4A8DDEFB2C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8E0B44A-620E-4800-90A2-E5F962FF71AA}"/>
              </a:ext>
            </a:extLst>
          </p:cNvPr>
          <p:cNvSpPr>
            <a:spLocks noGrp="1"/>
          </p:cNvSpPr>
          <p:nvPr>
            <p:ph type="dt" sz="half" idx="10"/>
          </p:nvPr>
        </p:nvSpPr>
        <p:spPr/>
        <p:txBody>
          <a:bodyPr/>
          <a:lstStyle/>
          <a:p>
            <a:fld id="{C0F27736-E2D0-4CDA-A9F6-3767A74EDF0F}" type="datetimeFigureOut">
              <a:rPr lang="it-IT" smtClean="0"/>
              <a:t>27/09/2022</a:t>
            </a:fld>
            <a:endParaRPr lang="it-IT"/>
          </a:p>
        </p:txBody>
      </p:sp>
      <p:sp>
        <p:nvSpPr>
          <p:cNvPr id="5" name="Segnaposto piè di pagina 4">
            <a:extLst>
              <a:ext uri="{FF2B5EF4-FFF2-40B4-BE49-F238E27FC236}">
                <a16:creationId xmlns:a16="http://schemas.microsoft.com/office/drawing/2014/main" id="{FC5BD79E-857D-483B-A34C-1491D9C0627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265B781-476F-4412-B3CE-05CF1AC49E0C}"/>
              </a:ext>
            </a:extLst>
          </p:cNvPr>
          <p:cNvSpPr>
            <a:spLocks noGrp="1"/>
          </p:cNvSpPr>
          <p:nvPr>
            <p:ph type="sldNum" sz="quarter" idx="12"/>
          </p:nvPr>
        </p:nvSpPr>
        <p:spPr/>
        <p:txBody>
          <a:bodyPr/>
          <a:lstStyle/>
          <a:p>
            <a:fld id="{D7669315-7D5B-4834-90EC-530887E76937}" type="slidenum">
              <a:rPr lang="it-IT" smtClean="0"/>
              <a:t>‹N›</a:t>
            </a:fld>
            <a:endParaRPr lang="it-IT"/>
          </a:p>
        </p:txBody>
      </p:sp>
    </p:spTree>
    <p:extLst>
      <p:ext uri="{BB962C8B-B14F-4D97-AF65-F5344CB8AC3E}">
        <p14:creationId xmlns:p14="http://schemas.microsoft.com/office/powerpoint/2010/main" val="173375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4967D5-5E92-4BE7-983B-8B13978D17C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039E58B-0AAB-4AFB-9EB9-D0EFBBC831C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4179660-364C-498E-928C-B573416E4414}"/>
              </a:ext>
            </a:extLst>
          </p:cNvPr>
          <p:cNvSpPr>
            <a:spLocks noGrp="1"/>
          </p:cNvSpPr>
          <p:nvPr>
            <p:ph type="dt" sz="half" idx="10"/>
          </p:nvPr>
        </p:nvSpPr>
        <p:spPr/>
        <p:txBody>
          <a:bodyPr/>
          <a:lstStyle/>
          <a:p>
            <a:fld id="{C0F27736-E2D0-4CDA-A9F6-3767A74EDF0F}" type="datetimeFigureOut">
              <a:rPr lang="it-IT" smtClean="0"/>
              <a:t>27/09/2022</a:t>
            </a:fld>
            <a:endParaRPr lang="it-IT"/>
          </a:p>
        </p:txBody>
      </p:sp>
      <p:sp>
        <p:nvSpPr>
          <p:cNvPr id="5" name="Segnaposto piè di pagina 4">
            <a:extLst>
              <a:ext uri="{FF2B5EF4-FFF2-40B4-BE49-F238E27FC236}">
                <a16:creationId xmlns:a16="http://schemas.microsoft.com/office/drawing/2014/main" id="{DA41DCE5-8048-4627-B6A0-D578D022FE7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D7CFB64-CF93-4038-8AFF-8BDF4F872B0D}"/>
              </a:ext>
            </a:extLst>
          </p:cNvPr>
          <p:cNvSpPr>
            <a:spLocks noGrp="1"/>
          </p:cNvSpPr>
          <p:nvPr>
            <p:ph type="sldNum" sz="quarter" idx="12"/>
          </p:nvPr>
        </p:nvSpPr>
        <p:spPr/>
        <p:txBody>
          <a:bodyPr/>
          <a:lstStyle/>
          <a:p>
            <a:fld id="{D7669315-7D5B-4834-90EC-530887E76937}" type="slidenum">
              <a:rPr lang="it-IT" smtClean="0"/>
              <a:t>‹N›</a:t>
            </a:fld>
            <a:endParaRPr lang="it-IT"/>
          </a:p>
        </p:txBody>
      </p:sp>
    </p:spTree>
    <p:extLst>
      <p:ext uri="{BB962C8B-B14F-4D97-AF65-F5344CB8AC3E}">
        <p14:creationId xmlns:p14="http://schemas.microsoft.com/office/powerpoint/2010/main" val="4187114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3EDF21-4D1A-4FD1-9EDD-EC4DC826D10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EAA5257-9815-4A6A-BE5D-4EB9824FFE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0A60C7C-ED5B-4EA1-8C9A-E06751FAA7C2}"/>
              </a:ext>
            </a:extLst>
          </p:cNvPr>
          <p:cNvSpPr>
            <a:spLocks noGrp="1"/>
          </p:cNvSpPr>
          <p:nvPr>
            <p:ph type="dt" sz="half" idx="10"/>
          </p:nvPr>
        </p:nvSpPr>
        <p:spPr/>
        <p:txBody>
          <a:bodyPr/>
          <a:lstStyle/>
          <a:p>
            <a:fld id="{C0F27736-E2D0-4CDA-A9F6-3767A74EDF0F}" type="datetimeFigureOut">
              <a:rPr lang="it-IT" smtClean="0"/>
              <a:t>27/09/2022</a:t>
            </a:fld>
            <a:endParaRPr lang="it-IT"/>
          </a:p>
        </p:txBody>
      </p:sp>
      <p:sp>
        <p:nvSpPr>
          <p:cNvPr id="5" name="Segnaposto piè di pagina 4">
            <a:extLst>
              <a:ext uri="{FF2B5EF4-FFF2-40B4-BE49-F238E27FC236}">
                <a16:creationId xmlns:a16="http://schemas.microsoft.com/office/drawing/2014/main" id="{F24AE197-72A4-4D36-91B4-D7AFEC74FEA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98645FE-C33E-4F57-B39F-BDD84E7089B1}"/>
              </a:ext>
            </a:extLst>
          </p:cNvPr>
          <p:cNvSpPr>
            <a:spLocks noGrp="1"/>
          </p:cNvSpPr>
          <p:nvPr>
            <p:ph type="sldNum" sz="quarter" idx="12"/>
          </p:nvPr>
        </p:nvSpPr>
        <p:spPr/>
        <p:txBody>
          <a:bodyPr/>
          <a:lstStyle/>
          <a:p>
            <a:fld id="{D7669315-7D5B-4834-90EC-530887E76937}" type="slidenum">
              <a:rPr lang="it-IT" smtClean="0"/>
              <a:t>‹N›</a:t>
            </a:fld>
            <a:endParaRPr lang="it-IT"/>
          </a:p>
        </p:txBody>
      </p:sp>
    </p:spTree>
    <p:extLst>
      <p:ext uri="{BB962C8B-B14F-4D97-AF65-F5344CB8AC3E}">
        <p14:creationId xmlns:p14="http://schemas.microsoft.com/office/powerpoint/2010/main" val="3686377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71434B-AA6D-47A8-B210-993A538EF69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1A80A5B-A2A2-4626-9CCC-F996D65668C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2A96250-1AF9-4B24-A642-7337F5B22F0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9F544C8-E543-4654-A597-E2A56F1368C0}"/>
              </a:ext>
            </a:extLst>
          </p:cNvPr>
          <p:cNvSpPr>
            <a:spLocks noGrp="1"/>
          </p:cNvSpPr>
          <p:nvPr>
            <p:ph type="dt" sz="half" idx="10"/>
          </p:nvPr>
        </p:nvSpPr>
        <p:spPr/>
        <p:txBody>
          <a:bodyPr/>
          <a:lstStyle/>
          <a:p>
            <a:fld id="{C0F27736-E2D0-4CDA-A9F6-3767A74EDF0F}" type="datetimeFigureOut">
              <a:rPr lang="it-IT" smtClean="0"/>
              <a:t>27/09/2022</a:t>
            </a:fld>
            <a:endParaRPr lang="it-IT"/>
          </a:p>
        </p:txBody>
      </p:sp>
      <p:sp>
        <p:nvSpPr>
          <p:cNvPr id="6" name="Segnaposto piè di pagina 5">
            <a:extLst>
              <a:ext uri="{FF2B5EF4-FFF2-40B4-BE49-F238E27FC236}">
                <a16:creationId xmlns:a16="http://schemas.microsoft.com/office/drawing/2014/main" id="{11D7DEED-EEE4-46AF-98CC-83A73B2F117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679DEA8-B72A-4C91-A3F2-B5CED1E35389}"/>
              </a:ext>
            </a:extLst>
          </p:cNvPr>
          <p:cNvSpPr>
            <a:spLocks noGrp="1"/>
          </p:cNvSpPr>
          <p:nvPr>
            <p:ph type="sldNum" sz="quarter" idx="12"/>
          </p:nvPr>
        </p:nvSpPr>
        <p:spPr/>
        <p:txBody>
          <a:bodyPr/>
          <a:lstStyle/>
          <a:p>
            <a:fld id="{D7669315-7D5B-4834-90EC-530887E76937}" type="slidenum">
              <a:rPr lang="it-IT" smtClean="0"/>
              <a:t>‹N›</a:t>
            </a:fld>
            <a:endParaRPr lang="it-IT"/>
          </a:p>
        </p:txBody>
      </p:sp>
    </p:spTree>
    <p:extLst>
      <p:ext uri="{BB962C8B-B14F-4D97-AF65-F5344CB8AC3E}">
        <p14:creationId xmlns:p14="http://schemas.microsoft.com/office/powerpoint/2010/main" val="3917468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1F6CC2-1739-4978-89DC-7C84622D3AA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EC476AE-47B2-4BE0-9684-756AE6EDDA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C893ED9-9B03-4703-AC57-3C42360FF06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914FA9E-E8CA-4B2F-98D8-24E983829C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EEFD8AF-9518-491B-8737-3C8B1C664122}"/>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028CA39-FB3C-45CD-9E22-7CCC432BD0CC}"/>
              </a:ext>
            </a:extLst>
          </p:cNvPr>
          <p:cNvSpPr>
            <a:spLocks noGrp="1"/>
          </p:cNvSpPr>
          <p:nvPr>
            <p:ph type="dt" sz="half" idx="10"/>
          </p:nvPr>
        </p:nvSpPr>
        <p:spPr/>
        <p:txBody>
          <a:bodyPr/>
          <a:lstStyle/>
          <a:p>
            <a:fld id="{C0F27736-E2D0-4CDA-A9F6-3767A74EDF0F}" type="datetimeFigureOut">
              <a:rPr lang="it-IT" smtClean="0"/>
              <a:t>27/09/2022</a:t>
            </a:fld>
            <a:endParaRPr lang="it-IT"/>
          </a:p>
        </p:txBody>
      </p:sp>
      <p:sp>
        <p:nvSpPr>
          <p:cNvPr id="8" name="Segnaposto piè di pagina 7">
            <a:extLst>
              <a:ext uri="{FF2B5EF4-FFF2-40B4-BE49-F238E27FC236}">
                <a16:creationId xmlns:a16="http://schemas.microsoft.com/office/drawing/2014/main" id="{A852DCEE-4D24-4FE9-A1A5-6DED753905B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B85B3C8-010D-4CDB-A858-1AB8C54923C5}"/>
              </a:ext>
            </a:extLst>
          </p:cNvPr>
          <p:cNvSpPr>
            <a:spLocks noGrp="1"/>
          </p:cNvSpPr>
          <p:nvPr>
            <p:ph type="sldNum" sz="quarter" idx="12"/>
          </p:nvPr>
        </p:nvSpPr>
        <p:spPr/>
        <p:txBody>
          <a:bodyPr/>
          <a:lstStyle/>
          <a:p>
            <a:fld id="{D7669315-7D5B-4834-90EC-530887E76937}" type="slidenum">
              <a:rPr lang="it-IT" smtClean="0"/>
              <a:t>‹N›</a:t>
            </a:fld>
            <a:endParaRPr lang="it-IT"/>
          </a:p>
        </p:txBody>
      </p:sp>
    </p:spTree>
    <p:extLst>
      <p:ext uri="{BB962C8B-B14F-4D97-AF65-F5344CB8AC3E}">
        <p14:creationId xmlns:p14="http://schemas.microsoft.com/office/powerpoint/2010/main" val="2360665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4D19EB-2DA8-44AA-8D11-EA7E1724070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E47FD32-B780-43ED-8035-48F34BD50479}"/>
              </a:ext>
            </a:extLst>
          </p:cNvPr>
          <p:cNvSpPr>
            <a:spLocks noGrp="1"/>
          </p:cNvSpPr>
          <p:nvPr>
            <p:ph type="dt" sz="half" idx="10"/>
          </p:nvPr>
        </p:nvSpPr>
        <p:spPr/>
        <p:txBody>
          <a:bodyPr/>
          <a:lstStyle/>
          <a:p>
            <a:fld id="{C0F27736-E2D0-4CDA-A9F6-3767A74EDF0F}" type="datetimeFigureOut">
              <a:rPr lang="it-IT" smtClean="0"/>
              <a:t>27/09/2022</a:t>
            </a:fld>
            <a:endParaRPr lang="it-IT"/>
          </a:p>
        </p:txBody>
      </p:sp>
      <p:sp>
        <p:nvSpPr>
          <p:cNvPr id="4" name="Segnaposto piè di pagina 3">
            <a:extLst>
              <a:ext uri="{FF2B5EF4-FFF2-40B4-BE49-F238E27FC236}">
                <a16:creationId xmlns:a16="http://schemas.microsoft.com/office/drawing/2014/main" id="{5EE02D7D-846C-4CD7-AA8F-89DD7CDD153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5192287-68B4-4909-B36A-1EF7F607A541}"/>
              </a:ext>
            </a:extLst>
          </p:cNvPr>
          <p:cNvSpPr>
            <a:spLocks noGrp="1"/>
          </p:cNvSpPr>
          <p:nvPr>
            <p:ph type="sldNum" sz="quarter" idx="12"/>
          </p:nvPr>
        </p:nvSpPr>
        <p:spPr/>
        <p:txBody>
          <a:bodyPr/>
          <a:lstStyle/>
          <a:p>
            <a:fld id="{D7669315-7D5B-4834-90EC-530887E76937}" type="slidenum">
              <a:rPr lang="it-IT" smtClean="0"/>
              <a:t>‹N›</a:t>
            </a:fld>
            <a:endParaRPr lang="it-IT"/>
          </a:p>
        </p:txBody>
      </p:sp>
    </p:spTree>
    <p:extLst>
      <p:ext uri="{BB962C8B-B14F-4D97-AF65-F5344CB8AC3E}">
        <p14:creationId xmlns:p14="http://schemas.microsoft.com/office/powerpoint/2010/main" val="55158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E2F80F4-5888-430C-8BDF-B80E10907D0B}"/>
              </a:ext>
            </a:extLst>
          </p:cNvPr>
          <p:cNvSpPr>
            <a:spLocks noGrp="1"/>
          </p:cNvSpPr>
          <p:nvPr>
            <p:ph type="dt" sz="half" idx="10"/>
          </p:nvPr>
        </p:nvSpPr>
        <p:spPr/>
        <p:txBody>
          <a:bodyPr/>
          <a:lstStyle/>
          <a:p>
            <a:fld id="{C0F27736-E2D0-4CDA-A9F6-3767A74EDF0F}" type="datetimeFigureOut">
              <a:rPr lang="it-IT" smtClean="0"/>
              <a:t>27/09/2022</a:t>
            </a:fld>
            <a:endParaRPr lang="it-IT"/>
          </a:p>
        </p:txBody>
      </p:sp>
      <p:sp>
        <p:nvSpPr>
          <p:cNvPr id="3" name="Segnaposto piè di pagina 2">
            <a:extLst>
              <a:ext uri="{FF2B5EF4-FFF2-40B4-BE49-F238E27FC236}">
                <a16:creationId xmlns:a16="http://schemas.microsoft.com/office/drawing/2014/main" id="{0621CC15-74D1-4F4F-83BD-DC10AEFA87D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7AF1F4F-28A3-476C-9501-A857EDAFB7A8}"/>
              </a:ext>
            </a:extLst>
          </p:cNvPr>
          <p:cNvSpPr>
            <a:spLocks noGrp="1"/>
          </p:cNvSpPr>
          <p:nvPr>
            <p:ph type="sldNum" sz="quarter" idx="12"/>
          </p:nvPr>
        </p:nvSpPr>
        <p:spPr/>
        <p:txBody>
          <a:bodyPr/>
          <a:lstStyle/>
          <a:p>
            <a:fld id="{D7669315-7D5B-4834-90EC-530887E76937}" type="slidenum">
              <a:rPr lang="it-IT" smtClean="0"/>
              <a:t>‹N›</a:t>
            </a:fld>
            <a:endParaRPr lang="it-IT"/>
          </a:p>
        </p:txBody>
      </p:sp>
    </p:spTree>
    <p:extLst>
      <p:ext uri="{BB962C8B-B14F-4D97-AF65-F5344CB8AC3E}">
        <p14:creationId xmlns:p14="http://schemas.microsoft.com/office/powerpoint/2010/main" val="625621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B27430-B516-4817-B312-62257C64972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6335D7A-A30A-4822-BDA4-2430271742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08CAF53-3E67-44DB-94DE-46F4F0FD8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D0BEADB-A281-4975-B5D1-DFF256ECD7B2}"/>
              </a:ext>
            </a:extLst>
          </p:cNvPr>
          <p:cNvSpPr>
            <a:spLocks noGrp="1"/>
          </p:cNvSpPr>
          <p:nvPr>
            <p:ph type="dt" sz="half" idx="10"/>
          </p:nvPr>
        </p:nvSpPr>
        <p:spPr/>
        <p:txBody>
          <a:bodyPr/>
          <a:lstStyle/>
          <a:p>
            <a:fld id="{C0F27736-E2D0-4CDA-A9F6-3767A74EDF0F}" type="datetimeFigureOut">
              <a:rPr lang="it-IT" smtClean="0"/>
              <a:t>27/09/2022</a:t>
            </a:fld>
            <a:endParaRPr lang="it-IT"/>
          </a:p>
        </p:txBody>
      </p:sp>
      <p:sp>
        <p:nvSpPr>
          <p:cNvPr id="6" name="Segnaposto piè di pagina 5">
            <a:extLst>
              <a:ext uri="{FF2B5EF4-FFF2-40B4-BE49-F238E27FC236}">
                <a16:creationId xmlns:a16="http://schemas.microsoft.com/office/drawing/2014/main" id="{4404137D-E081-400F-BFC6-1D638AAA7C9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BA6AFE0-6708-488D-A27D-11EEF8EA358B}"/>
              </a:ext>
            </a:extLst>
          </p:cNvPr>
          <p:cNvSpPr>
            <a:spLocks noGrp="1"/>
          </p:cNvSpPr>
          <p:nvPr>
            <p:ph type="sldNum" sz="quarter" idx="12"/>
          </p:nvPr>
        </p:nvSpPr>
        <p:spPr/>
        <p:txBody>
          <a:bodyPr/>
          <a:lstStyle/>
          <a:p>
            <a:fld id="{D7669315-7D5B-4834-90EC-530887E76937}" type="slidenum">
              <a:rPr lang="it-IT" smtClean="0"/>
              <a:t>‹N›</a:t>
            </a:fld>
            <a:endParaRPr lang="it-IT"/>
          </a:p>
        </p:txBody>
      </p:sp>
    </p:spTree>
    <p:extLst>
      <p:ext uri="{BB962C8B-B14F-4D97-AF65-F5344CB8AC3E}">
        <p14:creationId xmlns:p14="http://schemas.microsoft.com/office/powerpoint/2010/main" val="2690070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730736-C8E5-4A7B-A466-EF6C370EFA6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E556ADC-CE16-40A1-A44F-294B469680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F1DEBD6-2688-4545-B0B9-EC6ABA1DF1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40CF48A-C307-4D92-8FC1-A8DE19A85742}"/>
              </a:ext>
            </a:extLst>
          </p:cNvPr>
          <p:cNvSpPr>
            <a:spLocks noGrp="1"/>
          </p:cNvSpPr>
          <p:nvPr>
            <p:ph type="dt" sz="half" idx="10"/>
          </p:nvPr>
        </p:nvSpPr>
        <p:spPr/>
        <p:txBody>
          <a:bodyPr/>
          <a:lstStyle/>
          <a:p>
            <a:fld id="{C0F27736-E2D0-4CDA-A9F6-3767A74EDF0F}" type="datetimeFigureOut">
              <a:rPr lang="it-IT" smtClean="0"/>
              <a:t>27/09/2022</a:t>
            </a:fld>
            <a:endParaRPr lang="it-IT"/>
          </a:p>
        </p:txBody>
      </p:sp>
      <p:sp>
        <p:nvSpPr>
          <p:cNvPr id="6" name="Segnaposto piè di pagina 5">
            <a:extLst>
              <a:ext uri="{FF2B5EF4-FFF2-40B4-BE49-F238E27FC236}">
                <a16:creationId xmlns:a16="http://schemas.microsoft.com/office/drawing/2014/main" id="{B4C9BE01-E991-4CB7-8EE5-D6B4301B05D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785A922-CA86-4533-8816-BB243FD6E5C8}"/>
              </a:ext>
            </a:extLst>
          </p:cNvPr>
          <p:cNvSpPr>
            <a:spLocks noGrp="1"/>
          </p:cNvSpPr>
          <p:nvPr>
            <p:ph type="sldNum" sz="quarter" idx="12"/>
          </p:nvPr>
        </p:nvSpPr>
        <p:spPr/>
        <p:txBody>
          <a:bodyPr/>
          <a:lstStyle/>
          <a:p>
            <a:fld id="{D7669315-7D5B-4834-90EC-530887E76937}" type="slidenum">
              <a:rPr lang="it-IT" smtClean="0"/>
              <a:t>‹N›</a:t>
            </a:fld>
            <a:endParaRPr lang="it-IT"/>
          </a:p>
        </p:txBody>
      </p:sp>
    </p:spTree>
    <p:extLst>
      <p:ext uri="{BB962C8B-B14F-4D97-AF65-F5344CB8AC3E}">
        <p14:creationId xmlns:p14="http://schemas.microsoft.com/office/powerpoint/2010/main" val="1837818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12837B8-D04D-4C05-AEE8-730A35E96E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E186D4B-E780-4C15-AB8B-05910E553A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BA6EFD6-0A6A-4631-ABE2-468D97F5FA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F27736-E2D0-4CDA-A9F6-3767A74EDF0F}" type="datetimeFigureOut">
              <a:rPr lang="it-IT" smtClean="0"/>
              <a:t>27/09/2022</a:t>
            </a:fld>
            <a:endParaRPr lang="it-IT"/>
          </a:p>
        </p:txBody>
      </p:sp>
      <p:sp>
        <p:nvSpPr>
          <p:cNvPr id="5" name="Segnaposto piè di pagina 4">
            <a:extLst>
              <a:ext uri="{FF2B5EF4-FFF2-40B4-BE49-F238E27FC236}">
                <a16:creationId xmlns:a16="http://schemas.microsoft.com/office/drawing/2014/main" id="{37BA4B08-430D-4B9F-B348-985CA5F66D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798D833-B41D-4601-B114-27269A9340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69315-7D5B-4834-90EC-530887E76937}" type="slidenum">
              <a:rPr lang="it-IT" smtClean="0"/>
              <a:t>‹N›</a:t>
            </a:fld>
            <a:endParaRPr lang="it-IT"/>
          </a:p>
        </p:txBody>
      </p:sp>
    </p:spTree>
    <p:extLst>
      <p:ext uri="{BB962C8B-B14F-4D97-AF65-F5344CB8AC3E}">
        <p14:creationId xmlns:p14="http://schemas.microsoft.com/office/powerpoint/2010/main" val="78240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F7E7AD5-CD73-43BD-9702-E6F619D38211}"/>
              </a:ext>
            </a:extLst>
          </p:cNvPr>
          <p:cNvSpPr/>
          <p:nvPr/>
        </p:nvSpPr>
        <p:spPr>
          <a:xfrm>
            <a:off x="1139689" y="944434"/>
            <a:ext cx="6029737" cy="4893647"/>
          </a:xfrm>
          <a:prstGeom prst="rect">
            <a:avLst/>
          </a:prstGeom>
        </p:spPr>
        <p:txBody>
          <a:bodyPr wrap="square">
            <a:spAutoFit/>
          </a:bodyPr>
          <a:lstStyle/>
          <a:p>
            <a:r>
              <a:rPr lang="it-IT" sz="4000" b="1" dirty="0"/>
              <a:t>Lezione 5</a:t>
            </a:r>
          </a:p>
          <a:p>
            <a:endParaRPr lang="it-IT" sz="3600" b="1" dirty="0"/>
          </a:p>
          <a:p>
            <a:endParaRPr lang="it-IT" sz="3600" b="1" dirty="0"/>
          </a:p>
          <a:p>
            <a:r>
              <a:rPr lang="it-IT" sz="4400" dirty="0"/>
              <a:t>Moto e forze: dinamica</a:t>
            </a:r>
            <a:endParaRPr lang="it-IT" sz="4000" dirty="0"/>
          </a:p>
          <a:p>
            <a:endParaRPr lang="it-IT" sz="3600" dirty="0"/>
          </a:p>
          <a:p>
            <a:endParaRPr lang="it-IT" sz="3600" dirty="0"/>
          </a:p>
          <a:p>
            <a:r>
              <a:rPr lang="it-IT" sz="2400" dirty="0"/>
              <a:t>Dott. Pierfrancesco Novielli</a:t>
            </a:r>
          </a:p>
          <a:p>
            <a:r>
              <a:rPr lang="it-IT" sz="2400" dirty="0"/>
              <a:t>Email: pierfrancesco.novielli@uniba.it</a:t>
            </a:r>
          </a:p>
          <a:p>
            <a:endParaRPr lang="it-IT" sz="3600" dirty="0"/>
          </a:p>
        </p:txBody>
      </p:sp>
      <p:pic>
        <p:nvPicPr>
          <p:cNvPr id="5" name="Immagine 4">
            <a:extLst>
              <a:ext uri="{FF2B5EF4-FFF2-40B4-BE49-F238E27FC236}">
                <a16:creationId xmlns:a16="http://schemas.microsoft.com/office/drawing/2014/main" id="{03BD6299-7362-405E-A0B6-D1D2069FE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2411" y="271511"/>
            <a:ext cx="3164943" cy="2532490"/>
          </a:xfrm>
          <a:prstGeom prst="rect">
            <a:avLst/>
          </a:prstGeom>
        </p:spPr>
      </p:pic>
    </p:spTree>
    <p:extLst>
      <p:ext uri="{BB962C8B-B14F-4D97-AF65-F5344CB8AC3E}">
        <p14:creationId xmlns:p14="http://schemas.microsoft.com/office/powerpoint/2010/main" val="3230338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E54A66E-CC05-4AFB-8585-D81A0A4BB173}"/>
              </a:ext>
            </a:extLst>
          </p:cNvPr>
          <p:cNvSpPr txBox="1"/>
          <p:nvPr/>
        </p:nvSpPr>
        <p:spPr>
          <a:xfrm>
            <a:off x="3372678" y="159025"/>
            <a:ext cx="5446644" cy="646331"/>
          </a:xfrm>
          <a:prstGeom prst="rect">
            <a:avLst/>
          </a:prstGeom>
          <a:noFill/>
        </p:spPr>
        <p:txBody>
          <a:bodyPr wrap="square" rtlCol="0">
            <a:spAutoFit/>
          </a:bodyPr>
          <a:lstStyle/>
          <a:p>
            <a:r>
              <a:rPr lang="it-IT" sz="3600" b="1" dirty="0"/>
              <a:t>Condizioni di equilibrio</a:t>
            </a:r>
            <a:endParaRPr lang="it-IT" b="1" dirty="0"/>
          </a:p>
        </p:txBody>
      </p:sp>
      <p:sp>
        <p:nvSpPr>
          <p:cNvPr id="3" name="CasellaDiTesto 2">
            <a:extLst>
              <a:ext uri="{FF2B5EF4-FFF2-40B4-BE49-F238E27FC236}">
                <a16:creationId xmlns:a16="http://schemas.microsoft.com/office/drawing/2014/main" id="{A39486F5-687A-4CA8-BEC4-779BFBC5EA0C}"/>
              </a:ext>
            </a:extLst>
          </p:cNvPr>
          <p:cNvSpPr txBox="1"/>
          <p:nvPr/>
        </p:nvSpPr>
        <p:spPr>
          <a:xfrm>
            <a:off x="1033671" y="882801"/>
            <a:ext cx="9369286" cy="461665"/>
          </a:xfrm>
          <a:prstGeom prst="rect">
            <a:avLst/>
          </a:prstGeom>
          <a:noFill/>
        </p:spPr>
        <p:txBody>
          <a:bodyPr wrap="square" rtlCol="0">
            <a:spAutoFit/>
          </a:bodyPr>
          <a:lstStyle/>
          <a:p>
            <a:r>
              <a:rPr lang="it-IT" sz="2400" dirty="0"/>
              <a:t>Un corpo è in equilibrio quando la somma di tutte le forze agenti è nulla</a:t>
            </a:r>
          </a:p>
        </p:txBody>
      </p:sp>
      <mc:AlternateContent xmlns:mc="http://schemas.openxmlformats.org/markup-compatibility/2006">
        <mc:Choice xmlns:a14="http://schemas.microsoft.com/office/drawing/2010/main" Requires="a14">
          <p:sp>
            <p:nvSpPr>
              <p:cNvPr id="4" name="Rettangolo 3">
                <a:extLst>
                  <a:ext uri="{FF2B5EF4-FFF2-40B4-BE49-F238E27FC236}">
                    <a16:creationId xmlns:a16="http://schemas.microsoft.com/office/drawing/2014/main" id="{CB5B6B6F-6100-4CD4-A416-FE86ACCEF1DB}"/>
                  </a:ext>
                </a:extLst>
              </p:cNvPr>
              <p:cNvSpPr/>
              <p:nvPr/>
            </p:nvSpPr>
            <p:spPr>
              <a:xfrm>
                <a:off x="2922105" y="1525769"/>
                <a:ext cx="4627870" cy="15454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it-IT" i="1" smtClean="0">
                              <a:latin typeface="Cambria Math" panose="02040503050406030204" pitchFamily="18" charset="0"/>
                            </a:rPr>
                          </m:ctrlPr>
                        </m:naryPr>
                        <m:sub/>
                        <m:sup/>
                        <m:e>
                          <m:acc>
                            <m:accPr>
                              <m:chr m:val="⃗"/>
                              <m:ctrlPr>
                                <a:rPr lang="it-IT" i="1">
                                  <a:latin typeface="Cambria Math" panose="02040503050406030204" pitchFamily="18" charset="0"/>
                                </a:rPr>
                              </m:ctrlPr>
                            </m:accPr>
                            <m:e>
                              <m:r>
                                <a:rPr lang="it-IT" b="1" i="1">
                                  <a:latin typeface="Cambria Math" panose="02040503050406030204" pitchFamily="18" charset="0"/>
                                </a:rPr>
                                <m:t>𝑭</m:t>
                              </m:r>
                            </m:e>
                          </m:acc>
                          <m:r>
                            <a:rPr lang="it-IT" i="1">
                              <a:latin typeface="Cambria Math" panose="02040503050406030204" pitchFamily="18" charset="0"/>
                            </a:rPr>
                            <m:t>=</m:t>
                          </m:r>
                          <m:r>
                            <a:rPr lang="it-IT" b="0" i="1" smtClean="0">
                              <a:latin typeface="Cambria Math" panose="02040503050406030204" pitchFamily="18" charset="0"/>
                            </a:rPr>
                            <m:t>0</m:t>
                          </m:r>
                          <m:r>
                            <a:rPr lang="it-IT" b="1" i="1">
                              <a:latin typeface="Cambria Math" panose="02040503050406030204" pitchFamily="18" charset="0"/>
                            </a:rPr>
                            <m:t>    </m:t>
                          </m:r>
                          <m:groupChr>
                            <m:groupChrPr>
                              <m:chr m:val="⇒"/>
                              <m:pos m:val="top"/>
                              <m:ctrlPr>
                                <a:rPr lang="it-IT" b="1" i="1">
                                  <a:latin typeface="Cambria Math" panose="02040503050406030204" pitchFamily="18" charset="0"/>
                                </a:rPr>
                              </m:ctrlPr>
                            </m:groupChrPr>
                            <m:e/>
                          </m:groupChr>
                          <m:r>
                            <a:rPr lang="it-IT" b="1" i="1">
                              <a:latin typeface="Cambria Math" panose="02040503050406030204" pitchFamily="18" charset="0"/>
                            </a:rPr>
                            <m:t>     </m:t>
                          </m:r>
                          <m:d>
                            <m:dPr>
                              <m:begChr m:val="{"/>
                              <m:endChr m:val=""/>
                              <m:ctrlPr>
                                <a:rPr lang="it-IT" i="1">
                                  <a:latin typeface="Cambria Math" panose="02040503050406030204" pitchFamily="18" charset="0"/>
                                </a:rPr>
                              </m:ctrlPr>
                            </m:dPr>
                            <m:e>
                              <m:eqArr>
                                <m:eqArrPr>
                                  <m:ctrlPr>
                                    <a:rPr lang="it-IT" i="1">
                                      <a:latin typeface="Cambria Math" panose="02040503050406030204" pitchFamily="18" charset="0"/>
                                    </a:rPr>
                                  </m:ctrlPr>
                                </m:eqArrPr>
                                <m:e>
                                  <m:nary>
                                    <m:naryPr>
                                      <m:chr m:val="∑"/>
                                      <m:subHide m:val="on"/>
                                      <m:supHide m:val="on"/>
                                      <m:ctrlPr>
                                        <a:rPr lang="it-IT" i="1">
                                          <a:latin typeface="Cambria Math" panose="02040503050406030204" pitchFamily="18" charset="0"/>
                                        </a:rPr>
                                      </m:ctrlPr>
                                    </m:naryPr>
                                    <m:sub/>
                                    <m:sup/>
                                    <m:e>
                                      <m:sSub>
                                        <m:sSubPr>
                                          <m:ctrlPr>
                                            <a:rPr lang="it-IT" i="1">
                                              <a:latin typeface="Cambria Math" panose="02040503050406030204" pitchFamily="18" charset="0"/>
                                            </a:rPr>
                                          </m:ctrlPr>
                                        </m:sSubPr>
                                        <m:e>
                                          <m:r>
                                            <a:rPr lang="it-IT" i="1">
                                              <a:latin typeface="Cambria Math" panose="02040503050406030204" pitchFamily="18" charset="0"/>
                                            </a:rPr>
                                            <m:t>𝐹</m:t>
                                          </m:r>
                                        </m:e>
                                        <m:sub>
                                          <m:r>
                                            <a:rPr lang="it-IT" i="1">
                                              <a:latin typeface="Cambria Math" panose="02040503050406030204" pitchFamily="18" charset="0"/>
                                            </a:rPr>
                                            <m:t>𝑥</m:t>
                                          </m:r>
                                        </m:sub>
                                      </m:sSub>
                                      <m:r>
                                        <a:rPr lang="it-IT" i="1">
                                          <a:latin typeface="Cambria Math" panose="02040503050406030204" pitchFamily="18" charset="0"/>
                                        </a:rPr>
                                        <m:t>=</m:t>
                                      </m:r>
                                      <m:r>
                                        <a:rPr lang="it-IT" b="0" i="1" smtClean="0">
                                          <a:latin typeface="Cambria Math" panose="02040503050406030204" pitchFamily="18" charset="0"/>
                                        </a:rPr>
                                        <m:t>0</m:t>
                                      </m:r>
                                    </m:e>
                                  </m:nary>
                                  <m:r>
                                    <a:rPr lang="it-IT" i="1">
                                      <a:latin typeface="Cambria Math" panose="02040503050406030204" pitchFamily="18" charset="0"/>
                                    </a:rPr>
                                    <m:t> </m:t>
                                  </m:r>
                                </m:e>
                                <m:e>
                                  <m:nary>
                                    <m:naryPr>
                                      <m:chr m:val="∑"/>
                                      <m:subHide m:val="on"/>
                                      <m:supHide m:val="on"/>
                                      <m:ctrlPr>
                                        <a:rPr lang="it-IT" i="1">
                                          <a:latin typeface="Cambria Math" panose="02040503050406030204" pitchFamily="18" charset="0"/>
                                        </a:rPr>
                                      </m:ctrlPr>
                                    </m:naryPr>
                                    <m:sub/>
                                    <m:sup/>
                                    <m:e>
                                      <m:sSub>
                                        <m:sSubPr>
                                          <m:ctrlPr>
                                            <a:rPr lang="it-IT" i="1">
                                              <a:latin typeface="Cambria Math" panose="02040503050406030204" pitchFamily="18" charset="0"/>
                                            </a:rPr>
                                          </m:ctrlPr>
                                        </m:sSubPr>
                                        <m:e>
                                          <m:r>
                                            <a:rPr lang="it-IT" i="1">
                                              <a:latin typeface="Cambria Math" panose="02040503050406030204" pitchFamily="18" charset="0"/>
                                            </a:rPr>
                                            <m:t>𝐹</m:t>
                                          </m:r>
                                        </m:e>
                                        <m:sub>
                                          <m:r>
                                            <a:rPr lang="it-IT" i="1">
                                              <a:latin typeface="Cambria Math" panose="02040503050406030204" pitchFamily="18" charset="0"/>
                                            </a:rPr>
                                            <m:t>𝑦</m:t>
                                          </m:r>
                                        </m:sub>
                                      </m:sSub>
                                      <m:r>
                                        <a:rPr lang="it-IT" i="1">
                                          <a:latin typeface="Cambria Math" panose="02040503050406030204" pitchFamily="18" charset="0"/>
                                        </a:rPr>
                                        <m:t>=</m:t>
                                      </m:r>
                                      <m:r>
                                        <a:rPr lang="it-IT" b="0" i="1" smtClean="0">
                                          <a:latin typeface="Cambria Math" panose="02040503050406030204" pitchFamily="18" charset="0"/>
                                        </a:rPr>
                                        <m:t>0</m:t>
                                      </m:r>
                                    </m:e>
                                  </m:nary>
                                </m:e>
                              </m:eqArr>
                              <m:r>
                                <a:rPr lang="it-IT" b="1" i="1" smtClean="0">
                                  <a:latin typeface="Cambria Math" panose="02040503050406030204" pitchFamily="18" charset="0"/>
                                </a:rPr>
                                <m:t>    </m:t>
                              </m:r>
                              <m:groupChr>
                                <m:groupChrPr>
                                  <m:chr m:val="⇒"/>
                                  <m:pos m:val="top"/>
                                  <m:ctrlPr>
                                    <a:rPr lang="it-IT" b="1" i="1" smtClean="0">
                                      <a:latin typeface="Cambria Math" panose="02040503050406030204" pitchFamily="18" charset="0"/>
                                    </a:rPr>
                                  </m:ctrlPr>
                                </m:groupChrPr>
                                <m:e>
                                  <m:r>
                                    <m:rPr>
                                      <m:brk m:alnAt="1"/>
                                    </m:rPr>
                                    <a:rPr lang="it-IT" b="1" i="1" smtClean="0">
                                      <a:latin typeface="Cambria Math" panose="02040503050406030204" pitchFamily="18" charset="0"/>
                                    </a:rPr>
                                    <m:t> </m:t>
                                  </m:r>
                                </m:e>
                              </m:groupChr>
                              <m:r>
                                <a:rPr lang="it-IT" b="1" i="1">
                                  <a:latin typeface="Cambria Math" panose="02040503050406030204" pitchFamily="18" charset="0"/>
                                </a:rPr>
                                <m:t>     </m:t>
                              </m:r>
                              <m:d>
                                <m:dPr>
                                  <m:begChr m:val="{"/>
                                  <m:endChr m:val=""/>
                                  <m:ctrlPr>
                                    <a:rPr lang="it-IT" i="1">
                                      <a:latin typeface="Cambria Math" panose="02040503050406030204" pitchFamily="18" charset="0"/>
                                    </a:rPr>
                                  </m:ctrlPr>
                                </m:dPr>
                                <m:e>
                                  <m:eqArr>
                                    <m:eqArrPr>
                                      <m:ctrlPr>
                                        <a:rPr lang="it-IT" i="1">
                                          <a:latin typeface="Cambria Math" panose="02040503050406030204" pitchFamily="18" charset="0"/>
                                        </a:rPr>
                                      </m:ctrlPr>
                                    </m:eqArrPr>
                                    <m:e>
                                      <m:sSub>
                                        <m:sSubPr>
                                          <m:ctrlPr>
                                            <a:rPr lang="it-IT" b="0" i="1" smtClean="0">
                                              <a:latin typeface="Cambria Math" panose="02040503050406030204" pitchFamily="18" charset="0"/>
                                            </a:rPr>
                                          </m:ctrlPr>
                                        </m:sSubPr>
                                        <m:e>
                                          <m:r>
                                            <a:rPr lang="it-IT" b="0" i="1" smtClean="0">
                                              <a:latin typeface="Cambria Math" panose="02040503050406030204" pitchFamily="18" charset="0"/>
                                            </a:rPr>
                                            <m:t>𝑎</m:t>
                                          </m:r>
                                        </m:e>
                                        <m:sub>
                                          <m:r>
                                            <a:rPr lang="it-IT" b="0" i="1" smtClean="0">
                                              <a:latin typeface="Cambria Math" panose="02040503050406030204" pitchFamily="18" charset="0"/>
                                            </a:rPr>
                                            <m:t>𝑥</m:t>
                                          </m:r>
                                        </m:sub>
                                      </m:sSub>
                                      <m:r>
                                        <a:rPr lang="it-IT" b="0" i="1" smtClean="0">
                                          <a:latin typeface="Cambria Math" panose="02040503050406030204" pitchFamily="18" charset="0"/>
                                        </a:rPr>
                                        <m:t>=0</m:t>
                                      </m:r>
                                      <m:r>
                                        <a:rPr lang="it-IT" i="1">
                                          <a:latin typeface="Cambria Math" panose="02040503050406030204" pitchFamily="18" charset="0"/>
                                        </a:rPr>
                                        <m:t> </m:t>
                                      </m:r>
                                    </m:e>
                                    <m:e>
                                      <m:sSub>
                                        <m:sSubPr>
                                          <m:ctrlPr>
                                            <a:rPr lang="it-IT" b="0" i="1" smtClean="0">
                                              <a:latin typeface="Cambria Math" panose="02040503050406030204" pitchFamily="18" charset="0"/>
                                            </a:rPr>
                                          </m:ctrlPr>
                                        </m:sSubPr>
                                        <m:e>
                                          <m:r>
                                            <a:rPr lang="it-IT" b="0" i="1" smtClean="0">
                                              <a:latin typeface="Cambria Math" panose="02040503050406030204" pitchFamily="18" charset="0"/>
                                            </a:rPr>
                                            <m:t>𝑎</m:t>
                                          </m:r>
                                        </m:e>
                                        <m:sub>
                                          <m:r>
                                            <a:rPr lang="it-IT" b="0" i="1" smtClean="0">
                                              <a:latin typeface="Cambria Math" panose="02040503050406030204" pitchFamily="18" charset="0"/>
                                            </a:rPr>
                                            <m:t>𝑦</m:t>
                                          </m:r>
                                        </m:sub>
                                      </m:sSub>
                                      <m:r>
                                        <a:rPr lang="it-IT" b="0" i="1" smtClean="0">
                                          <a:latin typeface="Cambria Math" panose="02040503050406030204" pitchFamily="18" charset="0"/>
                                        </a:rPr>
                                        <m:t>=0</m:t>
                                      </m:r>
                                    </m:e>
                                  </m:eqArr>
                                </m:e>
                              </m:d>
                            </m:e>
                          </m:d>
                        </m:e>
                      </m:nary>
                    </m:oMath>
                  </m:oMathPara>
                </a14:m>
                <a:endParaRPr lang="it-IT" dirty="0"/>
              </a:p>
            </p:txBody>
          </p:sp>
        </mc:Choice>
        <mc:Fallback>
          <p:sp>
            <p:nvSpPr>
              <p:cNvPr id="4" name="Rettangolo 3">
                <a:extLst>
                  <a:ext uri="{FF2B5EF4-FFF2-40B4-BE49-F238E27FC236}">
                    <a16:creationId xmlns:a16="http://schemas.microsoft.com/office/drawing/2014/main" id="{CB5B6B6F-6100-4CD4-A416-FE86ACCEF1DB}"/>
                  </a:ext>
                </a:extLst>
              </p:cNvPr>
              <p:cNvSpPr>
                <a:spLocks noRot="1" noChangeAspect="1" noMove="1" noResize="1" noEditPoints="1" noAdjustHandles="1" noChangeArrowheads="1" noChangeShapeType="1" noTextEdit="1"/>
              </p:cNvSpPr>
              <p:nvPr/>
            </p:nvSpPr>
            <p:spPr>
              <a:xfrm>
                <a:off x="2922105" y="1525769"/>
                <a:ext cx="4627870" cy="1545423"/>
              </a:xfrm>
              <a:prstGeom prst="rect">
                <a:avLst/>
              </a:prstGeom>
              <a:blipFill>
                <a:blip r:embed="rId2"/>
                <a:stretch>
                  <a:fillRect/>
                </a:stretch>
              </a:blipFill>
            </p:spPr>
            <p:txBody>
              <a:bodyPr/>
              <a:lstStyle/>
              <a:p>
                <a:r>
                  <a:rPr lang="it-IT">
                    <a:noFill/>
                  </a:rPr>
                  <a:t> </a:t>
                </a:r>
              </a:p>
            </p:txBody>
          </p:sp>
        </mc:Fallback>
      </mc:AlternateContent>
      <p:sp>
        <p:nvSpPr>
          <p:cNvPr id="5" name="CasellaDiTesto 4">
            <a:extLst>
              <a:ext uri="{FF2B5EF4-FFF2-40B4-BE49-F238E27FC236}">
                <a16:creationId xmlns:a16="http://schemas.microsoft.com/office/drawing/2014/main" id="{E4A11F3D-AB29-4C4D-BD01-63E9ABC3B1B5}"/>
              </a:ext>
            </a:extLst>
          </p:cNvPr>
          <p:cNvSpPr txBox="1"/>
          <p:nvPr/>
        </p:nvSpPr>
        <p:spPr>
          <a:xfrm>
            <a:off x="2849217" y="3591339"/>
            <a:ext cx="5970105" cy="646331"/>
          </a:xfrm>
          <a:prstGeom prst="rect">
            <a:avLst/>
          </a:prstGeom>
          <a:noFill/>
        </p:spPr>
        <p:txBody>
          <a:bodyPr wrap="square" rtlCol="0">
            <a:spAutoFit/>
          </a:bodyPr>
          <a:lstStyle/>
          <a:p>
            <a:r>
              <a:rPr lang="it-IT" sz="3600" b="1" dirty="0"/>
              <a:t>Dimensioni e unità di misura</a:t>
            </a:r>
            <a:endParaRPr lang="it-IT" b="1" dirty="0"/>
          </a:p>
        </p:txBody>
      </p:sp>
      <mc:AlternateContent xmlns:mc="http://schemas.openxmlformats.org/markup-compatibility/2006">
        <mc:Choice xmlns:a14="http://schemas.microsoft.com/office/drawing/2010/main" Requires="a14">
          <p:sp>
            <p:nvSpPr>
              <p:cNvPr id="6" name="CasellaDiTesto 5">
                <a:extLst>
                  <a:ext uri="{FF2B5EF4-FFF2-40B4-BE49-F238E27FC236}">
                    <a16:creationId xmlns:a16="http://schemas.microsoft.com/office/drawing/2014/main" id="{E1E16AF8-61E0-4BE4-82CD-70B0C540571C}"/>
                  </a:ext>
                </a:extLst>
              </p:cNvPr>
              <p:cNvSpPr txBox="1"/>
              <p:nvPr/>
            </p:nvSpPr>
            <p:spPr>
              <a:xfrm>
                <a:off x="2316965" y="4843670"/>
                <a:ext cx="6502357" cy="63267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d>
                        <m:dPr>
                          <m:begChr m:val="["/>
                          <m:endChr m:val="]"/>
                          <m:ctrlPr>
                            <a:rPr lang="it-IT" sz="2400" b="0" i="1" smtClean="0">
                              <a:latin typeface="Cambria Math" panose="02040503050406030204" pitchFamily="18" charset="0"/>
                            </a:rPr>
                          </m:ctrlPr>
                        </m:dPr>
                        <m:e>
                          <m:r>
                            <a:rPr lang="it-IT" sz="2400" b="0" i="1" smtClean="0">
                              <a:latin typeface="Cambria Math" panose="02040503050406030204" pitchFamily="18" charset="0"/>
                            </a:rPr>
                            <m:t>𝐹𝑜𝑟𝑧𝑎</m:t>
                          </m:r>
                        </m:e>
                      </m:d>
                      <m:r>
                        <a:rPr lang="it-IT" sz="2400" b="0" i="1" smtClean="0">
                          <a:latin typeface="Cambria Math" panose="02040503050406030204" pitchFamily="18" charset="0"/>
                        </a:rPr>
                        <m:t>=</m:t>
                      </m:r>
                      <m:d>
                        <m:dPr>
                          <m:begChr m:val="["/>
                          <m:endChr m:val="]"/>
                          <m:ctrlPr>
                            <a:rPr lang="it-IT" sz="2400" b="0" i="1" smtClean="0">
                              <a:latin typeface="Cambria Math" panose="02040503050406030204" pitchFamily="18" charset="0"/>
                            </a:rPr>
                          </m:ctrlPr>
                        </m:dPr>
                        <m:e>
                          <m:r>
                            <a:rPr lang="it-IT" sz="2400" b="0" i="1" smtClean="0">
                              <a:latin typeface="Cambria Math" panose="02040503050406030204" pitchFamily="18" charset="0"/>
                            </a:rPr>
                            <m:t>𝑀</m:t>
                          </m:r>
                        </m:e>
                      </m:d>
                      <m:r>
                        <a:rPr lang="it-IT" sz="2400" b="0" i="1" smtClean="0">
                          <a:latin typeface="Cambria Math" panose="02040503050406030204" pitchFamily="18" charset="0"/>
                        </a:rPr>
                        <m:t>∗</m:t>
                      </m:r>
                      <m:d>
                        <m:dPr>
                          <m:begChr m:val="["/>
                          <m:endChr m:val="]"/>
                          <m:ctrlPr>
                            <a:rPr lang="it-IT" sz="2400" b="0" i="1" smtClean="0">
                              <a:latin typeface="Cambria Math" panose="02040503050406030204" pitchFamily="18" charset="0"/>
                            </a:rPr>
                          </m:ctrlPr>
                        </m:dPr>
                        <m:e>
                          <m:r>
                            <a:rPr lang="it-IT" sz="2400" b="0" i="1" smtClean="0">
                              <a:latin typeface="Cambria Math" panose="02040503050406030204" pitchFamily="18" charset="0"/>
                            </a:rPr>
                            <m:t>𝑎</m:t>
                          </m:r>
                        </m:e>
                      </m:d>
                      <m:r>
                        <a:rPr lang="it-IT" sz="2400" b="0" i="1" smtClean="0">
                          <a:latin typeface="Cambria Math" panose="02040503050406030204" pitchFamily="18" charset="0"/>
                        </a:rPr>
                        <m:t>   </m:t>
                      </m:r>
                      <m:groupChr>
                        <m:groupChrPr>
                          <m:chr m:val="⇒"/>
                          <m:pos m:val="top"/>
                          <m:ctrlPr>
                            <a:rPr lang="it-IT" sz="2400" b="0" i="1" smtClean="0">
                              <a:latin typeface="Cambria Math" panose="02040503050406030204" pitchFamily="18" charset="0"/>
                            </a:rPr>
                          </m:ctrlPr>
                        </m:groupChrPr>
                        <m:e/>
                      </m:groupChr>
                      <m:r>
                        <a:rPr lang="it-IT" sz="2400" b="0" i="1" smtClean="0">
                          <a:latin typeface="Cambria Math" panose="02040503050406030204" pitchFamily="18" charset="0"/>
                        </a:rPr>
                        <m:t>  </m:t>
                      </m:r>
                      <m:r>
                        <a:rPr lang="it-IT" sz="2400" b="0" i="1" smtClean="0">
                          <a:latin typeface="Cambria Math" panose="02040503050406030204" pitchFamily="18" charset="0"/>
                        </a:rPr>
                        <m:t>𝑘𝑔</m:t>
                      </m:r>
                      <m:r>
                        <a:rPr lang="it-IT" sz="2400" b="0" i="1" smtClean="0">
                          <a:latin typeface="Cambria Math" panose="02040503050406030204" pitchFamily="18" charset="0"/>
                        </a:rPr>
                        <m:t>∗ </m:t>
                      </m:r>
                      <m:f>
                        <m:fPr>
                          <m:ctrlPr>
                            <a:rPr lang="it-IT" sz="2400" b="0" i="1" smtClean="0">
                              <a:latin typeface="Cambria Math" panose="02040503050406030204" pitchFamily="18" charset="0"/>
                            </a:rPr>
                          </m:ctrlPr>
                        </m:fPr>
                        <m:num>
                          <m:r>
                            <a:rPr lang="it-IT" sz="2400" b="0" i="1" smtClean="0">
                              <a:latin typeface="Cambria Math" panose="02040503050406030204" pitchFamily="18" charset="0"/>
                            </a:rPr>
                            <m:t>𝑚</m:t>
                          </m:r>
                        </m:num>
                        <m:den>
                          <m:sSup>
                            <m:sSupPr>
                              <m:ctrlPr>
                                <a:rPr lang="it-IT" sz="2400" b="0" i="1" smtClean="0">
                                  <a:latin typeface="Cambria Math" panose="02040503050406030204" pitchFamily="18" charset="0"/>
                                </a:rPr>
                              </m:ctrlPr>
                            </m:sSupPr>
                            <m:e>
                              <m:r>
                                <a:rPr lang="it-IT" sz="2400" b="0" i="1" smtClean="0">
                                  <a:latin typeface="Cambria Math" panose="02040503050406030204" pitchFamily="18" charset="0"/>
                                </a:rPr>
                                <m:t>𝑠</m:t>
                              </m:r>
                            </m:e>
                            <m:sup>
                              <m:r>
                                <a:rPr lang="it-IT" sz="2400" b="0" i="1" smtClean="0">
                                  <a:latin typeface="Cambria Math" panose="02040503050406030204" pitchFamily="18" charset="0"/>
                                </a:rPr>
                                <m:t>2</m:t>
                              </m:r>
                            </m:sup>
                          </m:sSup>
                        </m:den>
                      </m:f>
                      <m:r>
                        <a:rPr lang="it-IT" sz="2400" b="0" i="1" smtClean="0">
                          <a:latin typeface="Cambria Math" panose="02040503050406030204" pitchFamily="18" charset="0"/>
                        </a:rPr>
                        <m:t>=</m:t>
                      </m:r>
                      <m:r>
                        <a:rPr lang="it-IT" sz="2400" b="0" i="1" smtClean="0">
                          <a:latin typeface="Cambria Math" panose="02040503050406030204" pitchFamily="18" charset="0"/>
                        </a:rPr>
                        <m:t>𝑁</m:t>
                      </m:r>
                      <m:r>
                        <a:rPr lang="it-IT" sz="2400" b="0" i="1" smtClean="0">
                          <a:latin typeface="Cambria Math" panose="02040503050406030204" pitchFamily="18" charset="0"/>
                        </a:rPr>
                        <m:t>=</m:t>
                      </m:r>
                      <m:r>
                        <a:rPr lang="it-IT" sz="2400" b="0" i="1" smtClean="0">
                          <a:latin typeface="Cambria Math" panose="02040503050406030204" pitchFamily="18" charset="0"/>
                        </a:rPr>
                        <m:t>𝑁𝑒𝑤𝑡𝑜𝑛</m:t>
                      </m:r>
                    </m:oMath>
                  </m:oMathPara>
                </a14:m>
                <a:endParaRPr lang="it-IT" sz="2400" dirty="0"/>
              </a:p>
            </p:txBody>
          </p:sp>
        </mc:Choice>
        <mc:Fallback>
          <p:sp>
            <p:nvSpPr>
              <p:cNvPr id="6" name="CasellaDiTesto 5">
                <a:extLst>
                  <a:ext uri="{FF2B5EF4-FFF2-40B4-BE49-F238E27FC236}">
                    <a16:creationId xmlns:a16="http://schemas.microsoft.com/office/drawing/2014/main" id="{E1E16AF8-61E0-4BE4-82CD-70B0C540571C}"/>
                  </a:ext>
                </a:extLst>
              </p:cNvPr>
              <p:cNvSpPr txBox="1">
                <a:spLocks noRot="1" noChangeAspect="1" noMove="1" noResize="1" noEditPoints="1" noAdjustHandles="1" noChangeArrowheads="1" noChangeShapeType="1" noTextEdit="1"/>
              </p:cNvSpPr>
              <p:nvPr/>
            </p:nvSpPr>
            <p:spPr>
              <a:xfrm>
                <a:off x="2316965" y="4843670"/>
                <a:ext cx="6502357" cy="632674"/>
              </a:xfrm>
              <a:prstGeom prst="rect">
                <a:avLst/>
              </a:prstGeom>
              <a:blipFill>
                <a:blip r:embed="rId3"/>
                <a:stretch>
                  <a:fillRect/>
                </a:stretch>
              </a:blipFill>
            </p:spPr>
            <p:txBody>
              <a:bodyPr/>
              <a:lstStyle/>
              <a:p>
                <a:r>
                  <a:rPr lang="it-IT">
                    <a:noFill/>
                  </a:rPr>
                  <a:t> </a:t>
                </a:r>
              </a:p>
            </p:txBody>
          </p:sp>
        </mc:Fallback>
      </mc:AlternateContent>
      <p:sp>
        <p:nvSpPr>
          <p:cNvPr id="7" name="CasellaDiTesto 6">
            <a:extLst>
              <a:ext uri="{FF2B5EF4-FFF2-40B4-BE49-F238E27FC236}">
                <a16:creationId xmlns:a16="http://schemas.microsoft.com/office/drawing/2014/main" id="{A0E80F5E-7B67-483F-ADF2-10A1542DDEDA}"/>
              </a:ext>
            </a:extLst>
          </p:cNvPr>
          <p:cNvSpPr txBox="1"/>
          <p:nvPr/>
        </p:nvSpPr>
        <p:spPr>
          <a:xfrm>
            <a:off x="848139" y="3233530"/>
            <a:ext cx="9766852" cy="2862470"/>
          </a:xfrm>
          <a:prstGeom prst="rect">
            <a:avLst/>
          </a:prstGeom>
          <a:noFill/>
          <a:ln w="38100">
            <a:solidFill>
              <a:srgbClr val="FF0000"/>
            </a:solidFill>
          </a:ln>
        </p:spPr>
        <p:txBody>
          <a:bodyPr wrap="square" rtlCol="0">
            <a:spAutoFit/>
          </a:bodyPr>
          <a:lstStyle/>
          <a:p>
            <a:endParaRPr lang="it-IT" dirty="0"/>
          </a:p>
        </p:txBody>
      </p:sp>
    </p:spTree>
    <p:extLst>
      <p:ext uri="{BB962C8B-B14F-4D97-AF65-F5344CB8AC3E}">
        <p14:creationId xmlns:p14="http://schemas.microsoft.com/office/powerpoint/2010/main" val="2106765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E3BD0592-8879-4F13-9CD8-772819CC45B6}"/>
              </a:ext>
            </a:extLst>
          </p:cNvPr>
          <p:cNvSpPr txBox="1"/>
          <p:nvPr/>
        </p:nvSpPr>
        <p:spPr>
          <a:xfrm>
            <a:off x="858077" y="212033"/>
            <a:ext cx="10475845" cy="646331"/>
          </a:xfrm>
          <a:prstGeom prst="rect">
            <a:avLst/>
          </a:prstGeom>
          <a:noFill/>
        </p:spPr>
        <p:txBody>
          <a:bodyPr wrap="square" rtlCol="0">
            <a:spAutoFit/>
          </a:bodyPr>
          <a:lstStyle/>
          <a:p>
            <a:r>
              <a:rPr lang="it-IT" sz="3600" b="1" dirty="0"/>
              <a:t>Terza legge di Newton (principio di azione e reazione)</a:t>
            </a:r>
            <a:endParaRPr lang="it-IT" b="1" dirty="0"/>
          </a:p>
        </p:txBody>
      </p:sp>
      <p:sp>
        <p:nvSpPr>
          <p:cNvPr id="7" name="CasellaDiTesto 6">
            <a:extLst>
              <a:ext uri="{FF2B5EF4-FFF2-40B4-BE49-F238E27FC236}">
                <a16:creationId xmlns:a16="http://schemas.microsoft.com/office/drawing/2014/main" id="{7994DE3C-73BB-4A46-9727-A50209EA9E3E}"/>
              </a:ext>
            </a:extLst>
          </p:cNvPr>
          <p:cNvSpPr txBox="1"/>
          <p:nvPr/>
        </p:nvSpPr>
        <p:spPr>
          <a:xfrm>
            <a:off x="1245704" y="1317002"/>
            <a:ext cx="9263270" cy="1569660"/>
          </a:xfrm>
          <a:prstGeom prst="rect">
            <a:avLst/>
          </a:prstGeom>
          <a:noFill/>
        </p:spPr>
        <p:txBody>
          <a:bodyPr wrap="square" rtlCol="0">
            <a:spAutoFit/>
          </a:bodyPr>
          <a:lstStyle/>
          <a:p>
            <a:r>
              <a:rPr lang="it-IT" sz="2400" dirty="0"/>
              <a:t>Se due corpi interagiscono, le forze esercitate da un corpo sull'altro sono</a:t>
            </a:r>
          </a:p>
          <a:p>
            <a:endParaRPr lang="it-IT" sz="2400" dirty="0"/>
          </a:p>
          <a:p>
            <a:pPr marL="285750" indent="-285750">
              <a:buFont typeface="Wingdings" panose="05000000000000000000" pitchFamily="2" charset="2"/>
              <a:buChar char="v"/>
            </a:pPr>
            <a:r>
              <a:rPr lang="it-IT" sz="2400" b="1" dirty="0"/>
              <a:t>Uguali</a:t>
            </a:r>
            <a:r>
              <a:rPr lang="it-IT" sz="2400" dirty="0"/>
              <a:t> in modulo e direzione </a:t>
            </a:r>
          </a:p>
          <a:p>
            <a:pPr marL="285750" indent="-285750">
              <a:buFont typeface="Wingdings" panose="05000000000000000000" pitchFamily="2" charset="2"/>
              <a:buChar char="v"/>
            </a:pPr>
            <a:r>
              <a:rPr lang="it-IT" sz="2400" b="1" dirty="0"/>
              <a:t>Opposte</a:t>
            </a:r>
            <a:r>
              <a:rPr lang="it-IT" sz="2400" dirty="0"/>
              <a:t> in verso</a:t>
            </a:r>
          </a:p>
        </p:txBody>
      </p:sp>
      <mc:AlternateContent xmlns:mc="http://schemas.openxmlformats.org/markup-compatibility/2006">
        <mc:Choice xmlns:a14="http://schemas.microsoft.com/office/drawing/2010/main" Requires="a14">
          <p:sp>
            <p:nvSpPr>
              <p:cNvPr id="8" name="CasellaDiTesto 7">
                <a:extLst>
                  <a:ext uri="{FF2B5EF4-FFF2-40B4-BE49-F238E27FC236}">
                    <a16:creationId xmlns:a16="http://schemas.microsoft.com/office/drawing/2014/main" id="{C3E97534-44D5-436A-87E7-32335A7E2716}"/>
                  </a:ext>
                </a:extLst>
              </p:cNvPr>
              <p:cNvSpPr txBox="1"/>
              <p:nvPr/>
            </p:nvSpPr>
            <p:spPr>
              <a:xfrm>
                <a:off x="6765235" y="2101832"/>
                <a:ext cx="1905778" cy="48314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it-IT" sz="2800" i="1" smtClean="0">
                              <a:latin typeface="Cambria Math" panose="02040503050406030204" pitchFamily="18" charset="0"/>
                            </a:rPr>
                          </m:ctrlPr>
                        </m:accPr>
                        <m:e>
                          <m:sSub>
                            <m:sSubPr>
                              <m:ctrlPr>
                                <a:rPr lang="it-IT" sz="2800" b="0" i="1" smtClean="0">
                                  <a:latin typeface="Cambria Math" panose="02040503050406030204" pitchFamily="18" charset="0"/>
                                </a:rPr>
                              </m:ctrlPr>
                            </m:sSubPr>
                            <m:e>
                              <m:r>
                                <a:rPr lang="it-IT" sz="2800" b="1" i="1" smtClean="0">
                                  <a:latin typeface="Cambria Math" panose="02040503050406030204" pitchFamily="18" charset="0"/>
                                </a:rPr>
                                <m:t>𝑭</m:t>
                              </m:r>
                            </m:e>
                            <m:sub>
                              <m:r>
                                <a:rPr lang="it-IT" sz="2800" b="0" i="1" smtClean="0">
                                  <a:latin typeface="Cambria Math" panose="02040503050406030204" pitchFamily="18" charset="0"/>
                                </a:rPr>
                                <m:t>12</m:t>
                              </m:r>
                            </m:sub>
                          </m:sSub>
                        </m:e>
                      </m:acc>
                      <m:r>
                        <a:rPr lang="it-IT" sz="2800" b="0" i="1" smtClean="0">
                          <a:latin typeface="Cambria Math" panose="02040503050406030204" pitchFamily="18" charset="0"/>
                        </a:rPr>
                        <m:t>=−</m:t>
                      </m:r>
                      <m:acc>
                        <m:accPr>
                          <m:chr m:val="⃗"/>
                          <m:ctrlPr>
                            <a:rPr lang="it-IT" sz="2800" b="0" i="1" smtClean="0">
                              <a:latin typeface="Cambria Math" panose="02040503050406030204" pitchFamily="18" charset="0"/>
                            </a:rPr>
                          </m:ctrlPr>
                        </m:accPr>
                        <m:e>
                          <m:sSub>
                            <m:sSubPr>
                              <m:ctrlPr>
                                <a:rPr lang="it-IT" sz="2800" b="0" i="1" smtClean="0">
                                  <a:latin typeface="Cambria Math" panose="02040503050406030204" pitchFamily="18" charset="0"/>
                                </a:rPr>
                              </m:ctrlPr>
                            </m:sSubPr>
                            <m:e>
                              <m:r>
                                <a:rPr lang="it-IT" sz="2800" b="1" i="1" smtClean="0">
                                  <a:latin typeface="Cambria Math" panose="02040503050406030204" pitchFamily="18" charset="0"/>
                                </a:rPr>
                                <m:t>𝑭</m:t>
                              </m:r>
                            </m:e>
                            <m:sub>
                              <m:r>
                                <a:rPr lang="it-IT" sz="2800" b="0" i="1" smtClean="0">
                                  <a:latin typeface="Cambria Math" panose="02040503050406030204" pitchFamily="18" charset="0"/>
                                </a:rPr>
                                <m:t>21</m:t>
                              </m:r>
                            </m:sub>
                          </m:sSub>
                        </m:e>
                      </m:acc>
                    </m:oMath>
                  </m:oMathPara>
                </a14:m>
                <a:endParaRPr lang="it-IT" sz="2800" dirty="0"/>
              </a:p>
            </p:txBody>
          </p:sp>
        </mc:Choice>
        <mc:Fallback>
          <p:sp>
            <p:nvSpPr>
              <p:cNvPr id="8" name="CasellaDiTesto 7">
                <a:extLst>
                  <a:ext uri="{FF2B5EF4-FFF2-40B4-BE49-F238E27FC236}">
                    <a16:creationId xmlns:a16="http://schemas.microsoft.com/office/drawing/2014/main" id="{C3E97534-44D5-436A-87E7-32335A7E2716}"/>
                  </a:ext>
                </a:extLst>
              </p:cNvPr>
              <p:cNvSpPr txBox="1">
                <a:spLocks noRot="1" noChangeAspect="1" noMove="1" noResize="1" noEditPoints="1" noAdjustHandles="1" noChangeArrowheads="1" noChangeShapeType="1" noTextEdit="1"/>
              </p:cNvSpPr>
              <p:nvPr/>
            </p:nvSpPr>
            <p:spPr>
              <a:xfrm>
                <a:off x="6765235" y="2101832"/>
                <a:ext cx="1905778" cy="483146"/>
              </a:xfrm>
              <a:prstGeom prst="rect">
                <a:avLst/>
              </a:prstGeom>
              <a:blipFill>
                <a:blip r:embed="rId2"/>
                <a:stretch>
                  <a:fillRect/>
                </a:stretch>
              </a:blipFill>
            </p:spPr>
            <p:txBody>
              <a:bodyPr/>
              <a:lstStyle/>
              <a:p>
                <a:r>
                  <a:rPr lang="it-IT">
                    <a:noFill/>
                  </a:rPr>
                  <a:t> </a:t>
                </a:r>
              </a:p>
            </p:txBody>
          </p:sp>
        </mc:Fallback>
      </mc:AlternateContent>
      <p:pic>
        <p:nvPicPr>
          <p:cNvPr id="10" name="Immagine 9">
            <a:extLst>
              <a:ext uri="{FF2B5EF4-FFF2-40B4-BE49-F238E27FC236}">
                <a16:creationId xmlns:a16="http://schemas.microsoft.com/office/drawing/2014/main" id="{53A46E51-A89D-496D-9C8A-C9F7AD88B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8124" y="3114261"/>
            <a:ext cx="3315163" cy="2210108"/>
          </a:xfrm>
          <a:prstGeom prst="rect">
            <a:avLst/>
          </a:prstGeom>
        </p:spPr>
      </p:pic>
      <p:sp>
        <p:nvSpPr>
          <p:cNvPr id="11" name="CasellaDiTesto 10">
            <a:extLst>
              <a:ext uri="{FF2B5EF4-FFF2-40B4-BE49-F238E27FC236}">
                <a16:creationId xmlns:a16="http://schemas.microsoft.com/office/drawing/2014/main" id="{D23597D5-7A66-4A62-8D60-A2E97328AF9C}"/>
              </a:ext>
            </a:extLst>
          </p:cNvPr>
          <p:cNvSpPr txBox="1"/>
          <p:nvPr/>
        </p:nvSpPr>
        <p:spPr>
          <a:xfrm>
            <a:off x="1537252" y="3114261"/>
            <a:ext cx="6970644" cy="3231654"/>
          </a:xfrm>
          <a:prstGeom prst="rect">
            <a:avLst/>
          </a:prstGeom>
          <a:noFill/>
        </p:spPr>
        <p:txBody>
          <a:bodyPr wrap="square" rtlCol="0">
            <a:spAutoFit/>
          </a:bodyPr>
          <a:lstStyle/>
          <a:p>
            <a:r>
              <a:rPr lang="it-IT" sz="2400" b="1" dirty="0"/>
              <a:t>Esempio</a:t>
            </a:r>
            <a:r>
              <a:rPr lang="it-IT" sz="2400" dirty="0"/>
              <a:t>:</a:t>
            </a:r>
          </a:p>
          <a:p>
            <a:r>
              <a:rPr lang="it-IT" sz="2400" dirty="0"/>
              <a:t>Libro B appoggiato sulla cassetta C</a:t>
            </a:r>
          </a:p>
          <a:p>
            <a:r>
              <a:rPr lang="it-IT" sz="2400" dirty="0"/>
              <a:t>F</a:t>
            </a:r>
            <a:r>
              <a:rPr lang="it-IT" sz="2400" baseline="-25000" dirty="0"/>
              <a:t>BC</a:t>
            </a:r>
            <a:r>
              <a:rPr lang="it-IT" sz="2400" dirty="0"/>
              <a:t> forza esercitata dalla cassetta sul libro</a:t>
            </a:r>
          </a:p>
          <a:p>
            <a:r>
              <a:rPr lang="it-IT" sz="2400" dirty="0"/>
              <a:t>F</a:t>
            </a:r>
            <a:r>
              <a:rPr lang="it-IT" sz="2400" baseline="-25000" dirty="0"/>
              <a:t>CB </a:t>
            </a:r>
            <a:r>
              <a:rPr lang="it-IT" sz="2400" dirty="0"/>
              <a:t> forza esercitata dal libro sulla cassetta</a:t>
            </a:r>
          </a:p>
          <a:p>
            <a:endParaRPr lang="it-IT" sz="2400" dirty="0"/>
          </a:p>
          <a:p>
            <a:endParaRPr lang="it-IT" sz="2400" dirty="0"/>
          </a:p>
          <a:p>
            <a:r>
              <a:rPr lang="it-IT" sz="2000" dirty="0"/>
              <a:t>le forze di azione e reazione agiscono sempre su corpi diversi:</a:t>
            </a:r>
          </a:p>
          <a:p>
            <a:pPr marL="285750" indent="-285750">
              <a:buFont typeface="Wingdings" panose="05000000000000000000" pitchFamily="2" charset="2"/>
              <a:buChar char="q"/>
            </a:pPr>
            <a:r>
              <a:rPr lang="it-IT" sz="2000" dirty="0"/>
              <a:t>non si combinano in una forza risultante;</a:t>
            </a:r>
          </a:p>
          <a:p>
            <a:pPr marL="285750" indent="-285750">
              <a:buFont typeface="Wingdings" panose="05000000000000000000" pitchFamily="2" charset="2"/>
              <a:buChar char="q"/>
            </a:pPr>
            <a:r>
              <a:rPr lang="it-IT" sz="2000" dirty="0"/>
              <a:t>non si elidono a vicenda.</a:t>
            </a:r>
            <a:endParaRPr lang="it-IT" sz="2800" dirty="0"/>
          </a:p>
        </p:txBody>
      </p:sp>
    </p:spTree>
    <p:extLst>
      <p:ext uri="{BB962C8B-B14F-4D97-AF65-F5344CB8AC3E}">
        <p14:creationId xmlns:p14="http://schemas.microsoft.com/office/powerpoint/2010/main" val="3945478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3BCF6CB-0F2E-47EF-8C6A-2FE9D8725952}"/>
              </a:ext>
            </a:extLst>
          </p:cNvPr>
          <p:cNvSpPr txBox="1"/>
          <p:nvPr/>
        </p:nvSpPr>
        <p:spPr>
          <a:xfrm>
            <a:off x="2827682" y="172276"/>
            <a:ext cx="6536636" cy="646331"/>
          </a:xfrm>
          <a:prstGeom prst="rect">
            <a:avLst/>
          </a:prstGeom>
          <a:noFill/>
        </p:spPr>
        <p:txBody>
          <a:bodyPr wrap="square" rtlCol="0">
            <a:spAutoFit/>
          </a:bodyPr>
          <a:lstStyle/>
          <a:p>
            <a:r>
              <a:rPr lang="it-IT" sz="3600" b="1" dirty="0"/>
              <a:t>Esempi di forze azione-reazione</a:t>
            </a:r>
            <a:endParaRPr lang="it-IT" b="1" dirty="0"/>
          </a:p>
        </p:txBody>
      </p:sp>
      <p:sp>
        <p:nvSpPr>
          <p:cNvPr id="3" name="CasellaDiTesto 2">
            <a:extLst>
              <a:ext uri="{FF2B5EF4-FFF2-40B4-BE49-F238E27FC236}">
                <a16:creationId xmlns:a16="http://schemas.microsoft.com/office/drawing/2014/main" id="{AF46CFFE-3A05-4EEC-8371-30AF2BFB5E6C}"/>
              </a:ext>
            </a:extLst>
          </p:cNvPr>
          <p:cNvSpPr txBox="1"/>
          <p:nvPr/>
        </p:nvSpPr>
        <p:spPr>
          <a:xfrm>
            <a:off x="1007165" y="1003273"/>
            <a:ext cx="3882887" cy="1569660"/>
          </a:xfrm>
          <a:prstGeom prst="rect">
            <a:avLst/>
          </a:prstGeom>
          <a:noFill/>
          <a:ln w="38100">
            <a:solidFill>
              <a:srgbClr val="FF0000"/>
            </a:solidFill>
          </a:ln>
        </p:spPr>
        <p:txBody>
          <a:bodyPr wrap="square" rtlCol="0">
            <a:spAutoFit/>
          </a:bodyPr>
          <a:lstStyle/>
          <a:p>
            <a:r>
              <a:rPr lang="it-IT" sz="2400" b="1" dirty="0"/>
              <a:t>Lancio di un razzo</a:t>
            </a:r>
          </a:p>
          <a:p>
            <a:pPr marL="285750" indent="-285750">
              <a:buFont typeface="Wingdings" panose="05000000000000000000" pitchFamily="2" charset="2"/>
              <a:buChar char="Ø"/>
            </a:pPr>
            <a:r>
              <a:rPr lang="it-IT" dirty="0"/>
              <a:t>Il motore spinge il gas verso il basso</a:t>
            </a:r>
          </a:p>
          <a:p>
            <a:pPr marL="285750" indent="-285750">
              <a:buFont typeface="Wingdings" panose="05000000000000000000" pitchFamily="2" charset="2"/>
              <a:buChar char="Ø"/>
            </a:pPr>
            <a:r>
              <a:rPr lang="it-IT" dirty="0"/>
              <a:t>Il gas spinge il razzo verso l'alto</a:t>
            </a:r>
          </a:p>
          <a:p>
            <a:endParaRPr lang="it-IT" dirty="0"/>
          </a:p>
          <a:p>
            <a:r>
              <a:rPr lang="it-IT" b="1" u="sng" dirty="0"/>
              <a:t>Sono forze uguali e contrarie!!</a:t>
            </a:r>
          </a:p>
        </p:txBody>
      </p:sp>
      <p:pic>
        <p:nvPicPr>
          <p:cNvPr id="5" name="Immagine 4" descr="Immagine che contiene testo, fumo, esterni, arma&#10;&#10;Descrizione generata automaticamente">
            <a:extLst>
              <a:ext uri="{FF2B5EF4-FFF2-40B4-BE49-F238E27FC236}">
                <a16:creationId xmlns:a16="http://schemas.microsoft.com/office/drawing/2014/main" id="{9E490CF5-EF6B-4691-9264-6D5112D6F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0972" y="1187939"/>
            <a:ext cx="2118719" cy="2112717"/>
          </a:xfrm>
          <a:prstGeom prst="rect">
            <a:avLst/>
          </a:prstGeom>
        </p:spPr>
      </p:pic>
      <p:sp>
        <p:nvSpPr>
          <p:cNvPr id="6" name="CasellaDiTesto 5">
            <a:extLst>
              <a:ext uri="{FF2B5EF4-FFF2-40B4-BE49-F238E27FC236}">
                <a16:creationId xmlns:a16="http://schemas.microsoft.com/office/drawing/2014/main" id="{C3A00227-9FF3-428D-85F7-302D161C882A}"/>
              </a:ext>
            </a:extLst>
          </p:cNvPr>
          <p:cNvSpPr txBox="1"/>
          <p:nvPr/>
        </p:nvSpPr>
        <p:spPr>
          <a:xfrm>
            <a:off x="1007164" y="3965133"/>
            <a:ext cx="3882887" cy="1846659"/>
          </a:xfrm>
          <a:prstGeom prst="rect">
            <a:avLst/>
          </a:prstGeom>
          <a:noFill/>
          <a:ln w="38100">
            <a:solidFill>
              <a:schemeClr val="accent1"/>
            </a:solidFill>
          </a:ln>
        </p:spPr>
        <p:txBody>
          <a:bodyPr wrap="square" rtlCol="0">
            <a:spAutoFit/>
          </a:bodyPr>
          <a:lstStyle/>
          <a:p>
            <a:r>
              <a:rPr lang="it-IT" sz="2400" b="1" dirty="0"/>
              <a:t>Come camminiamo</a:t>
            </a:r>
          </a:p>
          <a:p>
            <a:pPr marL="285750" indent="-285750">
              <a:buFont typeface="Wingdings" panose="05000000000000000000" pitchFamily="2" charset="2"/>
              <a:buChar char="ü"/>
            </a:pPr>
            <a:r>
              <a:rPr lang="it-IT" dirty="0"/>
              <a:t>La persona preme il piede spingendo indietro il terreno</a:t>
            </a:r>
          </a:p>
          <a:p>
            <a:pPr marL="285750" indent="-285750">
              <a:buFont typeface="Wingdings" panose="05000000000000000000" pitchFamily="2" charset="2"/>
              <a:buChar char="ü"/>
            </a:pPr>
            <a:r>
              <a:rPr lang="it-IT" dirty="0"/>
              <a:t>Il terreno spinge il piede in avanti</a:t>
            </a:r>
          </a:p>
          <a:p>
            <a:endParaRPr lang="it-IT" dirty="0"/>
          </a:p>
          <a:p>
            <a:r>
              <a:rPr lang="it-IT" b="1" u="sng" dirty="0"/>
              <a:t>Sono forze uguali e contrarie!!</a:t>
            </a:r>
          </a:p>
        </p:txBody>
      </p:sp>
      <p:pic>
        <p:nvPicPr>
          <p:cNvPr id="8" name="Immagine 7">
            <a:extLst>
              <a:ext uri="{FF2B5EF4-FFF2-40B4-BE49-F238E27FC236}">
                <a16:creationId xmlns:a16="http://schemas.microsoft.com/office/drawing/2014/main" id="{7D7C9700-B384-4644-B54E-465957AE4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3495" y="3522648"/>
            <a:ext cx="2526196" cy="2845685"/>
          </a:xfrm>
          <a:prstGeom prst="rect">
            <a:avLst/>
          </a:prstGeom>
        </p:spPr>
      </p:pic>
    </p:spTree>
    <p:extLst>
      <p:ext uri="{BB962C8B-B14F-4D97-AF65-F5344CB8AC3E}">
        <p14:creationId xmlns:p14="http://schemas.microsoft.com/office/powerpoint/2010/main" val="2340054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07D46BB-2E38-458C-9802-02A298EBF1D4}"/>
              </a:ext>
            </a:extLst>
          </p:cNvPr>
          <p:cNvSpPr txBox="1"/>
          <p:nvPr/>
        </p:nvSpPr>
        <p:spPr>
          <a:xfrm>
            <a:off x="642731" y="609598"/>
            <a:ext cx="10906538" cy="461665"/>
          </a:xfrm>
          <a:prstGeom prst="rect">
            <a:avLst/>
          </a:prstGeom>
          <a:noFill/>
        </p:spPr>
        <p:txBody>
          <a:bodyPr wrap="square" rtlCol="0">
            <a:spAutoFit/>
          </a:bodyPr>
          <a:lstStyle/>
          <a:p>
            <a:r>
              <a:rPr lang="it-IT" sz="2400" b="1" dirty="0"/>
              <a:t>L'effetto indotto dalle forze di azione-reazione può essere sensibilmente differente</a:t>
            </a:r>
            <a:endParaRPr lang="it-IT" sz="1200" b="1" dirty="0"/>
          </a:p>
        </p:txBody>
      </p:sp>
      <p:pic>
        <p:nvPicPr>
          <p:cNvPr id="4" name="Immagine 3" descr="Immagine che contiene testo&#10;&#10;Descrizione generata automaticamente">
            <a:extLst>
              <a:ext uri="{FF2B5EF4-FFF2-40B4-BE49-F238E27FC236}">
                <a16:creationId xmlns:a16="http://schemas.microsoft.com/office/drawing/2014/main" id="{D66C88E6-3FCA-4184-88B5-4279008D7A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831" y="1504290"/>
            <a:ext cx="7125694" cy="4744112"/>
          </a:xfrm>
          <a:prstGeom prst="rect">
            <a:avLst/>
          </a:prstGeom>
        </p:spPr>
      </p:pic>
    </p:spTree>
    <p:extLst>
      <p:ext uri="{BB962C8B-B14F-4D97-AF65-F5344CB8AC3E}">
        <p14:creationId xmlns:p14="http://schemas.microsoft.com/office/powerpoint/2010/main" val="3182795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D4A00CA-B0C5-4995-B5E6-58B4A9454A8E}"/>
              </a:ext>
            </a:extLst>
          </p:cNvPr>
          <p:cNvSpPr txBox="1"/>
          <p:nvPr/>
        </p:nvSpPr>
        <p:spPr>
          <a:xfrm>
            <a:off x="3397112" y="212032"/>
            <a:ext cx="5397776" cy="1200329"/>
          </a:xfrm>
          <a:prstGeom prst="rect">
            <a:avLst/>
          </a:prstGeom>
          <a:noFill/>
        </p:spPr>
        <p:txBody>
          <a:bodyPr wrap="square" rtlCol="0">
            <a:spAutoFit/>
          </a:bodyPr>
          <a:lstStyle/>
          <a:p>
            <a:r>
              <a:rPr lang="it-IT" sz="3600" b="1" dirty="0"/>
              <a:t>Alcune forze particolari:  </a:t>
            </a:r>
          </a:p>
          <a:p>
            <a:r>
              <a:rPr lang="it-IT" sz="3600" b="1" dirty="0"/>
              <a:t>1. Forza peso</a:t>
            </a:r>
            <a:endParaRPr lang="it-IT" b="1" dirty="0"/>
          </a:p>
        </p:txBody>
      </p:sp>
      <p:sp>
        <p:nvSpPr>
          <p:cNvPr id="3" name="CasellaDiTesto 2">
            <a:extLst>
              <a:ext uri="{FF2B5EF4-FFF2-40B4-BE49-F238E27FC236}">
                <a16:creationId xmlns:a16="http://schemas.microsoft.com/office/drawing/2014/main" id="{0C6EBCD4-A07D-448D-9FBC-14E5D891A823}"/>
              </a:ext>
            </a:extLst>
          </p:cNvPr>
          <p:cNvSpPr txBox="1"/>
          <p:nvPr/>
        </p:nvSpPr>
        <p:spPr>
          <a:xfrm>
            <a:off x="1205948" y="1412361"/>
            <a:ext cx="7474225" cy="3170099"/>
          </a:xfrm>
          <a:prstGeom prst="rect">
            <a:avLst/>
          </a:prstGeom>
          <a:noFill/>
        </p:spPr>
        <p:txBody>
          <a:bodyPr wrap="square" rtlCol="0">
            <a:spAutoFit/>
          </a:bodyPr>
          <a:lstStyle/>
          <a:p>
            <a:r>
              <a:rPr lang="it-IT" sz="2000" dirty="0"/>
              <a:t>La forza peso è la forza con cui la Terra attrae a sé i corpi.</a:t>
            </a:r>
          </a:p>
          <a:p>
            <a:endParaRPr lang="it-IT" sz="2000" dirty="0"/>
          </a:p>
          <a:p>
            <a:r>
              <a:rPr lang="it-IT" sz="2000" dirty="0"/>
              <a:t>La forza peso ha</a:t>
            </a:r>
          </a:p>
          <a:p>
            <a:pPr marL="285750" indent="-285750">
              <a:buFont typeface="Wingdings" panose="05000000000000000000" pitchFamily="2" charset="2"/>
              <a:buChar char="§"/>
            </a:pPr>
            <a:r>
              <a:rPr lang="it-IT" sz="2000" dirty="0"/>
              <a:t>Un modulo direttamente proporzionale alla massa  del corpo  </a:t>
            </a:r>
          </a:p>
          <a:p>
            <a:pPr marL="285750" indent="-285750">
              <a:buFont typeface="Wingdings" panose="05000000000000000000" pitchFamily="2" charset="2"/>
              <a:buChar char="§"/>
            </a:pPr>
            <a:r>
              <a:rPr lang="it-IT" sz="2000" dirty="0"/>
              <a:t>È diretta lungo la congiungente del corpo con il centro della Terra</a:t>
            </a:r>
          </a:p>
          <a:p>
            <a:pPr marL="285750" indent="-285750">
              <a:buFont typeface="Wingdings" panose="05000000000000000000" pitchFamily="2" charset="2"/>
              <a:buChar char="§"/>
            </a:pPr>
            <a:r>
              <a:rPr lang="it-IT" sz="2000" dirty="0"/>
              <a:t>È orientata verso il centro della Terra</a:t>
            </a:r>
          </a:p>
          <a:p>
            <a:pPr marL="285750" indent="-285750">
              <a:buFont typeface="Wingdings" panose="05000000000000000000" pitchFamily="2" charset="2"/>
              <a:buChar char="§"/>
            </a:pPr>
            <a:endParaRPr lang="it-IT" sz="2000" dirty="0"/>
          </a:p>
          <a:p>
            <a:pPr marL="285750" indent="-285750">
              <a:buFont typeface="Wingdings" panose="05000000000000000000" pitchFamily="2" charset="2"/>
              <a:buChar char="§"/>
            </a:pPr>
            <a:endParaRPr lang="it-IT" sz="2000" dirty="0"/>
          </a:p>
          <a:p>
            <a:pPr marL="285750" indent="-285750">
              <a:buFont typeface="Wingdings" panose="05000000000000000000" pitchFamily="2" charset="2"/>
              <a:buChar char="§"/>
            </a:pPr>
            <a:endParaRPr lang="it-IT" sz="2000" dirty="0"/>
          </a:p>
          <a:p>
            <a:r>
              <a:rPr lang="it-IT" sz="2000" dirty="0"/>
              <a:t>g è l'accelerazione di gravità  ≈ 9,80 m/s</a:t>
            </a:r>
            <a:r>
              <a:rPr lang="it-IT" sz="2000" baseline="30000" dirty="0"/>
              <a:t>2  </a:t>
            </a:r>
            <a:endParaRPr lang="it-IT" sz="2000" dirty="0"/>
          </a:p>
        </p:txBody>
      </p:sp>
      <mc:AlternateContent xmlns:mc="http://schemas.openxmlformats.org/markup-compatibility/2006">
        <mc:Choice xmlns:a14="http://schemas.microsoft.com/office/drawing/2010/main" Requires="a14">
          <p:sp>
            <p:nvSpPr>
              <p:cNvPr id="5" name="CasellaDiTesto 4">
                <a:extLst>
                  <a:ext uri="{FF2B5EF4-FFF2-40B4-BE49-F238E27FC236}">
                    <a16:creationId xmlns:a16="http://schemas.microsoft.com/office/drawing/2014/main" id="{8007D82C-A654-46D9-8A25-88A008010C09}"/>
                  </a:ext>
                </a:extLst>
              </p:cNvPr>
              <p:cNvSpPr txBox="1"/>
              <p:nvPr/>
            </p:nvSpPr>
            <p:spPr>
              <a:xfrm>
                <a:off x="3081130" y="3571462"/>
                <a:ext cx="1505669" cy="41408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it-IT" sz="2400" i="1" smtClean="0">
                              <a:latin typeface="Cambria Math" panose="02040503050406030204" pitchFamily="18" charset="0"/>
                            </a:rPr>
                          </m:ctrlPr>
                        </m:accPr>
                        <m:e>
                          <m:r>
                            <a:rPr lang="it-IT" sz="2400" b="1" i="1" smtClean="0">
                              <a:latin typeface="Cambria Math" panose="02040503050406030204" pitchFamily="18" charset="0"/>
                            </a:rPr>
                            <m:t>𝑷</m:t>
                          </m:r>
                        </m:e>
                      </m:acc>
                      <m:r>
                        <a:rPr lang="it-IT" sz="2400" b="0" i="1" smtClean="0">
                          <a:latin typeface="Cambria Math" panose="02040503050406030204" pitchFamily="18" charset="0"/>
                        </a:rPr>
                        <m:t>=</m:t>
                      </m:r>
                      <m:r>
                        <a:rPr lang="it-IT" sz="2400" b="0" i="1" smtClean="0">
                          <a:latin typeface="Cambria Math" panose="02040503050406030204" pitchFamily="18" charset="0"/>
                        </a:rPr>
                        <m:t>𝑚</m:t>
                      </m:r>
                      <m:r>
                        <a:rPr lang="it-IT" sz="2400" b="0" i="1" smtClean="0">
                          <a:latin typeface="Cambria Math" panose="02040503050406030204" pitchFamily="18" charset="0"/>
                        </a:rPr>
                        <m:t>∗ </m:t>
                      </m:r>
                      <m:acc>
                        <m:accPr>
                          <m:chr m:val="⃗"/>
                          <m:ctrlPr>
                            <a:rPr lang="it-IT" sz="2400" b="0" i="1" smtClean="0">
                              <a:latin typeface="Cambria Math" panose="02040503050406030204" pitchFamily="18" charset="0"/>
                            </a:rPr>
                          </m:ctrlPr>
                        </m:accPr>
                        <m:e>
                          <m:r>
                            <a:rPr lang="it-IT" sz="2400" b="1" i="1" smtClean="0">
                              <a:latin typeface="Cambria Math" panose="02040503050406030204" pitchFamily="18" charset="0"/>
                            </a:rPr>
                            <m:t>𝒈</m:t>
                          </m:r>
                        </m:e>
                      </m:acc>
                    </m:oMath>
                  </m:oMathPara>
                </a14:m>
                <a:endParaRPr lang="it-IT" sz="2400" dirty="0"/>
              </a:p>
            </p:txBody>
          </p:sp>
        </mc:Choice>
        <mc:Fallback>
          <p:sp>
            <p:nvSpPr>
              <p:cNvPr id="5" name="CasellaDiTesto 4">
                <a:extLst>
                  <a:ext uri="{FF2B5EF4-FFF2-40B4-BE49-F238E27FC236}">
                    <a16:creationId xmlns:a16="http://schemas.microsoft.com/office/drawing/2014/main" id="{8007D82C-A654-46D9-8A25-88A008010C09}"/>
                  </a:ext>
                </a:extLst>
              </p:cNvPr>
              <p:cNvSpPr txBox="1">
                <a:spLocks noRot="1" noChangeAspect="1" noMove="1" noResize="1" noEditPoints="1" noAdjustHandles="1" noChangeArrowheads="1" noChangeShapeType="1" noTextEdit="1"/>
              </p:cNvSpPr>
              <p:nvPr/>
            </p:nvSpPr>
            <p:spPr>
              <a:xfrm>
                <a:off x="3081130" y="3571462"/>
                <a:ext cx="1505669" cy="414088"/>
              </a:xfrm>
              <a:prstGeom prst="rect">
                <a:avLst/>
              </a:prstGeom>
              <a:blipFill>
                <a:blip r:embed="rId2"/>
                <a:stretch>
                  <a:fillRect/>
                </a:stretch>
              </a:blipFill>
            </p:spPr>
            <p:txBody>
              <a:bodyPr/>
              <a:lstStyle/>
              <a:p>
                <a:r>
                  <a:rPr lang="it-IT">
                    <a:noFill/>
                  </a:rPr>
                  <a:t> </a:t>
                </a:r>
              </a:p>
            </p:txBody>
          </p:sp>
        </mc:Fallback>
      </mc:AlternateContent>
      <p:pic>
        <p:nvPicPr>
          <p:cNvPr id="7" name="Immagine 6" descr="Immagine che contiene testo&#10;&#10;Descrizione generata automaticamente">
            <a:extLst>
              <a:ext uri="{FF2B5EF4-FFF2-40B4-BE49-F238E27FC236}">
                <a16:creationId xmlns:a16="http://schemas.microsoft.com/office/drawing/2014/main" id="{7704A73C-76D7-4B1D-9F92-D446D0A1B6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4888" y="1612676"/>
            <a:ext cx="2331554" cy="2436343"/>
          </a:xfrm>
          <a:prstGeom prst="rect">
            <a:avLst/>
          </a:prstGeom>
        </p:spPr>
      </p:pic>
    </p:spTree>
    <p:extLst>
      <p:ext uri="{BB962C8B-B14F-4D97-AF65-F5344CB8AC3E}">
        <p14:creationId xmlns:p14="http://schemas.microsoft.com/office/powerpoint/2010/main" val="1088644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137E66A-ED3A-4608-BCF3-19A9EF0C04C0}"/>
              </a:ext>
            </a:extLst>
          </p:cNvPr>
          <p:cNvSpPr txBox="1"/>
          <p:nvPr/>
        </p:nvSpPr>
        <p:spPr>
          <a:xfrm>
            <a:off x="2142504" y="265041"/>
            <a:ext cx="7906992" cy="646331"/>
          </a:xfrm>
          <a:prstGeom prst="rect">
            <a:avLst/>
          </a:prstGeom>
          <a:noFill/>
        </p:spPr>
        <p:txBody>
          <a:bodyPr wrap="square" rtlCol="0">
            <a:spAutoFit/>
          </a:bodyPr>
          <a:lstStyle/>
          <a:p>
            <a:r>
              <a:rPr lang="it-IT" sz="3600" b="1" dirty="0"/>
              <a:t>2. Forza normale (o reazione vincolare)</a:t>
            </a:r>
            <a:endParaRPr lang="it-IT" b="1" dirty="0"/>
          </a:p>
        </p:txBody>
      </p:sp>
      <p:sp>
        <p:nvSpPr>
          <p:cNvPr id="3" name="CasellaDiTesto 2">
            <a:extLst>
              <a:ext uri="{FF2B5EF4-FFF2-40B4-BE49-F238E27FC236}">
                <a16:creationId xmlns:a16="http://schemas.microsoft.com/office/drawing/2014/main" id="{AD0AE3E7-41D4-402D-A380-A32BF8147FEE}"/>
              </a:ext>
            </a:extLst>
          </p:cNvPr>
          <p:cNvSpPr txBox="1"/>
          <p:nvPr/>
        </p:nvSpPr>
        <p:spPr>
          <a:xfrm>
            <a:off x="752021" y="1645933"/>
            <a:ext cx="2780966" cy="4431983"/>
          </a:xfrm>
          <a:prstGeom prst="rect">
            <a:avLst/>
          </a:prstGeom>
          <a:noFill/>
        </p:spPr>
        <p:txBody>
          <a:bodyPr wrap="square" rtlCol="0">
            <a:spAutoFit/>
          </a:bodyPr>
          <a:lstStyle/>
          <a:p>
            <a:r>
              <a:rPr lang="it-IT" sz="2400" dirty="0"/>
              <a:t>Se un corpo preme su una superficie</a:t>
            </a:r>
          </a:p>
          <a:p>
            <a:pPr marL="285750" indent="-285750">
              <a:buFont typeface="Arial" panose="020B0604020202020204" pitchFamily="34" charset="0"/>
              <a:buChar char="•"/>
            </a:pPr>
            <a:r>
              <a:rPr lang="it-IT" sz="2400" dirty="0"/>
              <a:t>La superficie si deforma</a:t>
            </a:r>
          </a:p>
          <a:p>
            <a:pPr marL="285750" indent="-285750">
              <a:buFont typeface="Arial" panose="020B0604020202020204" pitchFamily="34" charset="0"/>
              <a:buChar char="•"/>
            </a:pPr>
            <a:r>
              <a:rPr lang="it-IT" sz="2400" dirty="0"/>
              <a:t>La superficie spinge il corpo con forza normale </a:t>
            </a:r>
            <a:r>
              <a:rPr lang="it-IT" sz="2400" b="1" dirty="0"/>
              <a:t>N</a:t>
            </a:r>
          </a:p>
          <a:p>
            <a:pPr marL="285750" indent="-285750">
              <a:buFont typeface="Arial" panose="020B0604020202020204" pitchFamily="34" charset="0"/>
              <a:buChar char="•"/>
            </a:pPr>
            <a:r>
              <a:rPr lang="it-IT" sz="2400" b="1" dirty="0"/>
              <a:t>N</a:t>
            </a:r>
            <a:r>
              <a:rPr lang="it-IT" sz="2400" dirty="0"/>
              <a:t> è sempre perpendicolare alla superficie stessa</a:t>
            </a:r>
          </a:p>
          <a:p>
            <a:endParaRPr lang="it-IT" dirty="0"/>
          </a:p>
        </p:txBody>
      </p:sp>
      <p:pic>
        <p:nvPicPr>
          <p:cNvPr id="5" name="Immagine 4">
            <a:extLst>
              <a:ext uri="{FF2B5EF4-FFF2-40B4-BE49-F238E27FC236}">
                <a16:creationId xmlns:a16="http://schemas.microsoft.com/office/drawing/2014/main" id="{29C8CC69-6261-486A-B3A9-F4D3CD641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1478" y="1397674"/>
            <a:ext cx="7703601" cy="4928502"/>
          </a:xfrm>
          <a:prstGeom prst="rect">
            <a:avLst/>
          </a:prstGeom>
        </p:spPr>
      </p:pic>
    </p:spTree>
    <p:extLst>
      <p:ext uri="{BB962C8B-B14F-4D97-AF65-F5344CB8AC3E}">
        <p14:creationId xmlns:p14="http://schemas.microsoft.com/office/powerpoint/2010/main" val="2499557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54F8D2F-2DF4-4878-92DF-1BC4354971AD}"/>
              </a:ext>
            </a:extLst>
          </p:cNvPr>
          <p:cNvSpPr txBox="1"/>
          <p:nvPr/>
        </p:nvSpPr>
        <p:spPr>
          <a:xfrm>
            <a:off x="781878" y="450572"/>
            <a:ext cx="10628243" cy="1200329"/>
          </a:xfrm>
          <a:prstGeom prst="rect">
            <a:avLst/>
          </a:prstGeom>
          <a:noFill/>
          <a:ln w="28575">
            <a:solidFill>
              <a:srgbClr val="FF0000"/>
            </a:solidFill>
          </a:ln>
        </p:spPr>
        <p:txBody>
          <a:bodyPr wrap="square" rtlCol="0">
            <a:spAutoFit/>
          </a:bodyPr>
          <a:lstStyle/>
          <a:p>
            <a:r>
              <a:rPr lang="it-IT" sz="3600" b="1" dirty="0"/>
              <a:t>La forza normale non è necessariamente uguale alla forza peso!!!</a:t>
            </a:r>
            <a:endParaRPr lang="it-IT" b="1" dirty="0"/>
          </a:p>
        </p:txBody>
      </p:sp>
      <p:pic>
        <p:nvPicPr>
          <p:cNvPr id="4" name="Immagine 3" descr="Immagine che contiene testo&#10;&#10;Descrizione generata automaticamente">
            <a:extLst>
              <a:ext uri="{FF2B5EF4-FFF2-40B4-BE49-F238E27FC236}">
                <a16:creationId xmlns:a16="http://schemas.microsoft.com/office/drawing/2014/main" id="{C4C322E4-B1AA-44C0-83FB-B10F6CC26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878" y="2519532"/>
            <a:ext cx="4510168" cy="2344017"/>
          </a:xfrm>
          <a:prstGeom prst="rect">
            <a:avLst/>
          </a:prstGeom>
        </p:spPr>
      </p:pic>
      <p:pic>
        <p:nvPicPr>
          <p:cNvPr id="6" name="Immagine 5">
            <a:extLst>
              <a:ext uri="{FF2B5EF4-FFF2-40B4-BE49-F238E27FC236}">
                <a16:creationId xmlns:a16="http://schemas.microsoft.com/office/drawing/2014/main" id="{1E211CE4-E984-49E3-B7B1-2F18BE323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469" y="1935733"/>
            <a:ext cx="5404392" cy="4530414"/>
          </a:xfrm>
          <a:prstGeom prst="rect">
            <a:avLst/>
          </a:prstGeom>
        </p:spPr>
      </p:pic>
    </p:spTree>
    <p:extLst>
      <p:ext uri="{BB962C8B-B14F-4D97-AF65-F5344CB8AC3E}">
        <p14:creationId xmlns:p14="http://schemas.microsoft.com/office/powerpoint/2010/main" val="3820944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B59D0D8-5CA9-4A6E-96D2-F6E477C8FCB0}"/>
              </a:ext>
            </a:extLst>
          </p:cNvPr>
          <p:cNvSpPr txBox="1"/>
          <p:nvPr/>
        </p:nvSpPr>
        <p:spPr>
          <a:xfrm>
            <a:off x="781878" y="450572"/>
            <a:ext cx="10628243" cy="646331"/>
          </a:xfrm>
          <a:prstGeom prst="rect">
            <a:avLst/>
          </a:prstGeom>
          <a:noFill/>
          <a:ln w="28575">
            <a:solidFill>
              <a:srgbClr val="FF0000"/>
            </a:solidFill>
          </a:ln>
        </p:spPr>
        <p:txBody>
          <a:bodyPr wrap="square" rtlCol="0">
            <a:spAutoFit/>
          </a:bodyPr>
          <a:lstStyle/>
          <a:p>
            <a:r>
              <a:rPr lang="it-IT" sz="3600" b="1" dirty="0"/>
              <a:t>La forza normale non è necessariamente verticale!!!</a:t>
            </a:r>
            <a:endParaRPr lang="it-IT" b="1" dirty="0"/>
          </a:p>
        </p:txBody>
      </p:sp>
      <p:pic>
        <p:nvPicPr>
          <p:cNvPr id="4" name="Immagine 3">
            <a:extLst>
              <a:ext uri="{FF2B5EF4-FFF2-40B4-BE49-F238E27FC236}">
                <a16:creationId xmlns:a16="http://schemas.microsoft.com/office/drawing/2014/main" id="{2E6D5EC2-047A-463F-AE58-EB0F71FC6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4384" y="1967512"/>
            <a:ext cx="7503231" cy="3983913"/>
          </a:xfrm>
          <a:prstGeom prst="rect">
            <a:avLst/>
          </a:prstGeom>
        </p:spPr>
      </p:pic>
    </p:spTree>
    <p:extLst>
      <p:ext uri="{BB962C8B-B14F-4D97-AF65-F5344CB8AC3E}">
        <p14:creationId xmlns:p14="http://schemas.microsoft.com/office/powerpoint/2010/main" val="2853970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8B5DDCE-B253-40A5-8698-C97C2B5DA3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287" y="1069702"/>
            <a:ext cx="7148773" cy="4718595"/>
          </a:xfrm>
          <a:prstGeom prst="rect">
            <a:avLst/>
          </a:prstGeom>
        </p:spPr>
      </p:pic>
    </p:spTree>
    <p:extLst>
      <p:ext uri="{BB962C8B-B14F-4D97-AF65-F5344CB8AC3E}">
        <p14:creationId xmlns:p14="http://schemas.microsoft.com/office/powerpoint/2010/main" val="2135955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00B0006-6A1F-4B53-BC3F-0ED9BA2EDB5C}"/>
              </a:ext>
            </a:extLst>
          </p:cNvPr>
          <p:cNvSpPr txBox="1"/>
          <p:nvPr/>
        </p:nvSpPr>
        <p:spPr>
          <a:xfrm>
            <a:off x="4170087" y="251789"/>
            <a:ext cx="2562018" cy="646331"/>
          </a:xfrm>
          <a:prstGeom prst="rect">
            <a:avLst/>
          </a:prstGeom>
          <a:noFill/>
        </p:spPr>
        <p:txBody>
          <a:bodyPr wrap="square" rtlCol="0">
            <a:spAutoFit/>
          </a:bodyPr>
          <a:lstStyle/>
          <a:p>
            <a:r>
              <a:rPr lang="it-IT" sz="3600" b="1" dirty="0"/>
              <a:t>3. Tensione</a:t>
            </a:r>
            <a:endParaRPr lang="it-IT" b="1" dirty="0"/>
          </a:p>
        </p:txBody>
      </p:sp>
      <p:sp>
        <p:nvSpPr>
          <p:cNvPr id="3" name="CasellaDiTesto 2">
            <a:extLst>
              <a:ext uri="{FF2B5EF4-FFF2-40B4-BE49-F238E27FC236}">
                <a16:creationId xmlns:a16="http://schemas.microsoft.com/office/drawing/2014/main" id="{D648F3D8-CFFF-408F-AE9A-CB9A10184B06}"/>
              </a:ext>
            </a:extLst>
          </p:cNvPr>
          <p:cNvSpPr txBox="1"/>
          <p:nvPr/>
        </p:nvSpPr>
        <p:spPr>
          <a:xfrm>
            <a:off x="1232452" y="1152939"/>
            <a:ext cx="9899374" cy="3477875"/>
          </a:xfrm>
          <a:prstGeom prst="rect">
            <a:avLst/>
          </a:prstGeom>
          <a:noFill/>
        </p:spPr>
        <p:txBody>
          <a:bodyPr wrap="square" rtlCol="0">
            <a:spAutoFit/>
          </a:bodyPr>
          <a:lstStyle/>
          <a:p>
            <a:r>
              <a:rPr lang="it-IT" sz="2000" dirty="0"/>
              <a:t>filo fissato ad un corpo soggetto ad una forza</a:t>
            </a:r>
          </a:p>
          <a:p>
            <a:pPr marL="285750" indent="-285750">
              <a:buFont typeface="Arial" panose="020B0604020202020204" pitchFamily="34" charset="0"/>
              <a:buChar char="•"/>
            </a:pPr>
            <a:r>
              <a:rPr lang="it-IT" sz="2000" dirty="0"/>
              <a:t>il filo è sotto tensione</a:t>
            </a:r>
          </a:p>
          <a:p>
            <a:pPr marL="285750" indent="-285750">
              <a:buFont typeface="Arial" panose="020B0604020202020204" pitchFamily="34" charset="0"/>
              <a:buChar char="•"/>
            </a:pPr>
            <a:r>
              <a:rPr lang="it-IT" sz="2000" dirty="0"/>
              <a:t>il filo esercita sul corpo una forza di trazione T diretta lungo il filo nel verso di allontanamento dal corpo con modulo</a:t>
            </a:r>
          </a:p>
          <a:p>
            <a:pPr marL="285750" indent="-285750">
              <a:buFont typeface="Arial" panose="020B0604020202020204" pitchFamily="34" charset="0"/>
              <a:buChar char="•"/>
            </a:pPr>
            <a:endParaRPr lang="it-IT" sz="2000" dirty="0"/>
          </a:p>
          <a:p>
            <a:r>
              <a:rPr lang="it-IT" sz="2400" dirty="0"/>
              <a:t>tensione nella corda = modulo </a:t>
            </a:r>
            <a:r>
              <a:rPr lang="it-IT" sz="2400" b="1" dirty="0"/>
              <a:t>T</a:t>
            </a:r>
            <a:r>
              <a:rPr lang="it-IT" sz="2400" dirty="0"/>
              <a:t> della forza agente sul corpo</a:t>
            </a:r>
          </a:p>
          <a:p>
            <a:endParaRPr lang="it-IT" sz="2400" dirty="0"/>
          </a:p>
          <a:p>
            <a:r>
              <a:rPr lang="it-IT" sz="2400" dirty="0"/>
              <a:t>Se la corda ha massa trascurabile la forza esercitata a un capo viene trasmessa invariata a ciascun pezzo di corda adiacente lungo l'intera lunghezza fino all'altro capo. </a:t>
            </a:r>
            <a:endParaRPr lang="it-IT" sz="2800" dirty="0"/>
          </a:p>
        </p:txBody>
      </p:sp>
      <p:pic>
        <p:nvPicPr>
          <p:cNvPr id="5" name="Immagine 4">
            <a:extLst>
              <a:ext uri="{FF2B5EF4-FFF2-40B4-BE49-F238E27FC236}">
                <a16:creationId xmlns:a16="http://schemas.microsoft.com/office/drawing/2014/main" id="{E555986C-4504-4159-BAC4-7B5D82F30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4179" y="4100786"/>
            <a:ext cx="5915851" cy="2505425"/>
          </a:xfrm>
          <a:prstGeom prst="rect">
            <a:avLst/>
          </a:prstGeom>
        </p:spPr>
      </p:pic>
    </p:spTree>
    <p:extLst>
      <p:ext uri="{BB962C8B-B14F-4D97-AF65-F5344CB8AC3E}">
        <p14:creationId xmlns:p14="http://schemas.microsoft.com/office/powerpoint/2010/main" val="348124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F8037A6-E87F-4E54-9608-22D09AFCF9ED}"/>
              </a:ext>
            </a:extLst>
          </p:cNvPr>
          <p:cNvSpPr txBox="1"/>
          <p:nvPr/>
        </p:nvSpPr>
        <p:spPr>
          <a:xfrm>
            <a:off x="4923182" y="318052"/>
            <a:ext cx="2345635" cy="646331"/>
          </a:xfrm>
          <a:prstGeom prst="rect">
            <a:avLst/>
          </a:prstGeom>
          <a:noFill/>
        </p:spPr>
        <p:txBody>
          <a:bodyPr wrap="square" rtlCol="0">
            <a:spAutoFit/>
          </a:bodyPr>
          <a:lstStyle/>
          <a:p>
            <a:r>
              <a:rPr lang="it-IT" sz="3600" b="1" dirty="0"/>
              <a:t>Dinamica</a:t>
            </a:r>
            <a:endParaRPr lang="it-IT" b="1" dirty="0"/>
          </a:p>
        </p:txBody>
      </p:sp>
      <p:sp>
        <p:nvSpPr>
          <p:cNvPr id="3" name="CasellaDiTesto 2">
            <a:extLst>
              <a:ext uri="{FF2B5EF4-FFF2-40B4-BE49-F238E27FC236}">
                <a16:creationId xmlns:a16="http://schemas.microsoft.com/office/drawing/2014/main" id="{E553C861-8152-4C45-A86A-D95746BA51C3}"/>
              </a:ext>
            </a:extLst>
          </p:cNvPr>
          <p:cNvSpPr txBox="1"/>
          <p:nvPr/>
        </p:nvSpPr>
        <p:spPr>
          <a:xfrm>
            <a:off x="1053547" y="1262917"/>
            <a:ext cx="10084904" cy="461665"/>
          </a:xfrm>
          <a:prstGeom prst="rect">
            <a:avLst/>
          </a:prstGeom>
          <a:noFill/>
        </p:spPr>
        <p:txBody>
          <a:bodyPr wrap="square" rtlCol="0">
            <a:spAutoFit/>
          </a:bodyPr>
          <a:lstStyle/>
          <a:p>
            <a:r>
              <a:rPr lang="it-IT" sz="2400" dirty="0"/>
              <a:t>Studio del moto dei corpi in relazione alle cause che lo hanno prodotto: </a:t>
            </a:r>
            <a:r>
              <a:rPr lang="it-IT" sz="2400" b="1" dirty="0"/>
              <a:t>le forze</a:t>
            </a:r>
          </a:p>
        </p:txBody>
      </p:sp>
      <p:pic>
        <p:nvPicPr>
          <p:cNvPr id="5" name="Immagine 4" descr="Immagine che contiene carretto&#10;&#10;Descrizione generata automaticamente">
            <a:extLst>
              <a:ext uri="{FF2B5EF4-FFF2-40B4-BE49-F238E27FC236}">
                <a16:creationId xmlns:a16="http://schemas.microsoft.com/office/drawing/2014/main" id="{198E2D03-AF4F-4F40-AFB3-28D36363B9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6746" y="2163630"/>
            <a:ext cx="3531705" cy="2201098"/>
          </a:xfrm>
          <a:prstGeom prst="rect">
            <a:avLst/>
          </a:prstGeom>
        </p:spPr>
      </p:pic>
      <p:sp>
        <p:nvSpPr>
          <p:cNvPr id="6" name="CasellaDiTesto 5">
            <a:extLst>
              <a:ext uri="{FF2B5EF4-FFF2-40B4-BE49-F238E27FC236}">
                <a16:creationId xmlns:a16="http://schemas.microsoft.com/office/drawing/2014/main" id="{DA0336AE-3896-424B-9B90-6FB8BA2A26A0}"/>
              </a:ext>
            </a:extLst>
          </p:cNvPr>
          <p:cNvSpPr txBox="1"/>
          <p:nvPr/>
        </p:nvSpPr>
        <p:spPr>
          <a:xfrm>
            <a:off x="1053547" y="2484783"/>
            <a:ext cx="6400798" cy="3477875"/>
          </a:xfrm>
          <a:prstGeom prst="rect">
            <a:avLst/>
          </a:prstGeom>
          <a:noFill/>
        </p:spPr>
        <p:txBody>
          <a:bodyPr wrap="square" rtlCol="0">
            <a:spAutoFit/>
          </a:bodyPr>
          <a:lstStyle/>
          <a:p>
            <a:r>
              <a:rPr lang="it-IT" sz="2000" dirty="0"/>
              <a:t>Il termine </a:t>
            </a:r>
            <a:r>
              <a:rPr lang="it-IT" sz="2000" b="1" dirty="0"/>
              <a:t>forza</a:t>
            </a:r>
            <a:r>
              <a:rPr lang="it-IT" sz="2000" dirty="0"/>
              <a:t> nel senso comune indica una </a:t>
            </a:r>
            <a:r>
              <a:rPr lang="it-IT" sz="2000" b="1" dirty="0"/>
              <a:t>trazione</a:t>
            </a:r>
            <a:r>
              <a:rPr lang="it-IT" sz="2000" dirty="0"/>
              <a:t> o una </a:t>
            </a:r>
            <a:r>
              <a:rPr lang="it-IT" sz="2000" b="1" dirty="0"/>
              <a:t>spinta</a:t>
            </a:r>
          </a:p>
          <a:p>
            <a:endParaRPr lang="it-IT" sz="2000" b="1" dirty="0"/>
          </a:p>
          <a:p>
            <a:r>
              <a:rPr lang="it-IT" sz="2000" dirty="0"/>
              <a:t>La forza è una grandezza vettoriale:</a:t>
            </a:r>
          </a:p>
          <a:p>
            <a:r>
              <a:rPr lang="it-IT" sz="2000" dirty="0"/>
              <a:t>Una trazione o spinta ha sempre</a:t>
            </a:r>
          </a:p>
          <a:p>
            <a:endParaRPr lang="it-IT" sz="2000" dirty="0"/>
          </a:p>
          <a:p>
            <a:pPr marL="285750" indent="-285750">
              <a:buFont typeface="Wingdings" panose="05000000000000000000" pitchFamily="2" charset="2"/>
              <a:buChar char="ü"/>
            </a:pPr>
            <a:r>
              <a:rPr lang="it-IT" sz="2000" dirty="0"/>
              <a:t>Un'intensità (il modulo)</a:t>
            </a:r>
          </a:p>
          <a:p>
            <a:pPr marL="285750" indent="-285750">
              <a:buFont typeface="Wingdings" panose="05000000000000000000" pitchFamily="2" charset="2"/>
              <a:buChar char="ü"/>
            </a:pPr>
            <a:endParaRPr lang="it-IT" sz="2000" dirty="0"/>
          </a:p>
          <a:p>
            <a:pPr marL="285750" indent="-285750">
              <a:buFont typeface="Wingdings" panose="05000000000000000000" pitchFamily="2" charset="2"/>
              <a:buChar char="ü"/>
            </a:pPr>
            <a:r>
              <a:rPr lang="it-IT" sz="2000" dirty="0"/>
              <a:t>Una direzione</a:t>
            </a:r>
          </a:p>
          <a:p>
            <a:pPr marL="285750" indent="-285750">
              <a:buFont typeface="Wingdings" panose="05000000000000000000" pitchFamily="2" charset="2"/>
              <a:buChar char="ü"/>
            </a:pPr>
            <a:endParaRPr lang="it-IT" sz="2000" dirty="0"/>
          </a:p>
          <a:p>
            <a:pPr marL="285750" indent="-285750">
              <a:buFont typeface="Wingdings" panose="05000000000000000000" pitchFamily="2" charset="2"/>
              <a:buChar char="ü"/>
            </a:pPr>
            <a:r>
              <a:rPr lang="it-IT" sz="2000" dirty="0"/>
              <a:t>Un verso</a:t>
            </a:r>
          </a:p>
        </p:txBody>
      </p:sp>
    </p:spTree>
    <p:extLst>
      <p:ext uri="{BB962C8B-B14F-4D97-AF65-F5344CB8AC3E}">
        <p14:creationId xmlns:p14="http://schemas.microsoft.com/office/powerpoint/2010/main" val="1042072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4A595D3-3931-4C09-869E-25DA0897867D}"/>
              </a:ext>
            </a:extLst>
          </p:cNvPr>
          <p:cNvSpPr txBox="1"/>
          <p:nvPr/>
        </p:nvSpPr>
        <p:spPr>
          <a:xfrm>
            <a:off x="768626" y="566678"/>
            <a:ext cx="7447721" cy="4154984"/>
          </a:xfrm>
          <a:prstGeom prst="rect">
            <a:avLst/>
          </a:prstGeom>
          <a:noFill/>
        </p:spPr>
        <p:txBody>
          <a:bodyPr wrap="square" rtlCol="0">
            <a:spAutoFit/>
          </a:bodyPr>
          <a:lstStyle/>
          <a:p>
            <a:r>
              <a:rPr lang="it-IT" sz="2400" b="1" dirty="0"/>
              <a:t>Esercizio 1</a:t>
            </a:r>
          </a:p>
          <a:p>
            <a:r>
              <a:rPr lang="it-IT" sz="2400" dirty="0"/>
              <a:t>Supponiamo che un'amica vi chieda di poter esaminare la scatola da 10,0 kg che vi è stata regalata, sperando di capire cosa contiene, e che voi rispondiate: "Sicuro, tira la scatola verso di te". Lei allora tirerà la scatola per mezzo della corda che vi è attaccato, lungo la superficie liscia del tavolo. Il modulo della forza esercitata dalla persona è 40,0 N e la forza viene esercitata con un angolo di 30,0 °. Calcolate (a) l'accelerazione della scatola e (b) il modulo della forza F</a:t>
            </a:r>
            <a:r>
              <a:rPr lang="it-IT" sz="2400" baseline="-25000" dirty="0"/>
              <a:t>N </a:t>
            </a:r>
            <a:r>
              <a:rPr lang="it-IT" sz="2400" dirty="0"/>
              <a:t> diretta verso l'alto, esercitata dal tavolo sulla scatola.</a:t>
            </a:r>
          </a:p>
        </p:txBody>
      </p:sp>
      <p:pic>
        <p:nvPicPr>
          <p:cNvPr id="4" name="Immagine 3">
            <a:extLst>
              <a:ext uri="{FF2B5EF4-FFF2-40B4-BE49-F238E27FC236}">
                <a16:creationId xmlns:a16="http://schemas.microsoft.com/office/drawing/2014/main" id="{4B582DE6-B6E1-49DB-8B2A-65EF0F68C9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347" y="331304"/>
            <a:ext cx="3061252" cy="5821210"/>
          </a:xfrm>
          <a:prstGeom prst="rect">
            <a:avLst/>
          </a:prstGeom>
        </p:spPr>
      </p:pic>
    </p:spTree>
    <p:extLst>
      <p:ext uri="{BB962C8B-B14F-4D97-AF65-F5344CB8AC3E}">
        <p14:creationId xmlns:p14="http://schemas.microsoft.com/office/powerpoint/2010/main" val="2956474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50FCB08-94C8-4E8D-9BD3-59FA10C910D8}"/>
              </a:ext>
            </a:extLst>
          </p:cNvPr>
          <p:cNvSpPr txBox="1"/>
          <p:nvPr/>
        </p:nvSpPr>
        <p:spPr>
          <a:xfrm>
            <a:off x="768626" y="566678"/>
            <a:ext cx="7447721" cy="2677656"/>
          </a:xfrm>
          <a:prstGeom prst="rect">
            <a:avLst/>
          </a:prstGeom>
          <a:noFill/>
        </p:spPr>
        <p:txBody>
          <a:bodyPr wrap="square" rtlCol="0">
            <a:spAutoFit/>
          </a:bodyPr>
          <a:lstStyle/>
          <a:p>
            <a:r>
              <a:rPr lang="it-IT" sz="2400" b="1" dirty="0"/>
              <a:t>Esercizio 2</a:t>
            </a:r>
          </a:p>
          <a:p>
            <a:r>
              <a:rPr lang="it-IT" sz="2400" dirty="0"/>
              <a:t>Due scatole sono collegate da una corda leggera e sono ferme su un tavolo. Le scatole hanno massa di 12,0 kg e 10,0 kg. Una forza orizzontale di 40,0 N viene applicata da una persona alla scatola da 10,0 kg. Trovate (a) l'accelerazione di ciascuna scatola e (b) la tensione della corda.</a:t>
            </a:r>
          </a:p>
        </p:txBody>
      </p:sp>
      <p:pic>
        <p:nvPicPr>
          <p:cNvPr id="4" name="Immagine 3">
            <a:extLst>
              <a:ext uri="{FF2B5EF4-FFF2-40B4-BE49-F238E27FC236}">
                <a16:creationId xmlns:a16="http://schemas.microsoft.com/office/drawing/2014/main" id="{2508348C-BFC2-4F9F-949E-DF12588082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087" y="3429000"/>
            <a:ext cx="8083826" cy="2656453"/>
          </a:xfrm>
          <a:prstGeom prst="rect">
            <a:avLst/>
          </a:prstGeom>
        </p:spPr>
      </p:pic>
    </p:spTree>
    <p:extLst>
      <p:ext uri="{BB962C8B-B14F-4D97-AF65-F5344CB8AC3E}">
        <p14:creationId xmlns:p14="http://schemas.microsoft.com/office/powerpoint/2010/main" val="517520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46431B0-C5A8-40D7-A83D-815F2ACD0855}"/>
              </a:ext>
            </a:extLst>
          </p:cNvPr>
          <p:cNvSpPr txBox="1"/>
          <p:nvPr/>
        </p:nvSpPr>
        <p:spPr>
          <a:xfrm>
            <a:off x="993913" y="427488"/>
            <a:ext cx="5596765" cy="1077218"/>
          </a:xfrm>
          <a:prstGeom prst="rect">
            <a:avLst/>
          </a:prstGeom>
          <a:noFill/>
        </p:spPr>
        <p:txBody>
          <a:bodyPr wrap="square" rtlCol="0">
            <a:spAutoFit/>
          </a:bodyPr>
          <a:lstStyle/>
          <a:p>
            <a:r>
              <a:rPr lang="it-IT" sz="3200" b="1" dirty="0"/>
              <a:t>Esercizio 3</a:t>
            </a:r>
          </a:p>
          <a:p>
            <a:r>
              <a:rPr lang="it-IT" sz="3200" b="1" dirty="0"/>
              <a:t>Il vantaggio di una carrucola</a:t>
            </a:r>
            <a:endParaRPr lang="it-IT" sz="1600" b="1" dirty="0"/>
          </a:p>
        </p:txBody>
      </p:sp>
      <p:pic>
        <p:nvPicPr>
          <p:cNvPr id="4" name="Immagine 3">
            <a:extLst>
              <a:ext uri="{FF2B5EF4-FFF2-40B4-BE49-F238E27FC236}">
                <a16:creationId xmlns:a16="http://schemas.microsoft.com/office/drawing/2014/main" id="{FD35BB74-CC93-4031-81EE-9E12F3CD9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9149" y="397563"/>
            <a:ext cx="3280485" cy="6450702"/>
          </a:xfrm>
          <a:prstGeom prst="rect">
            <a:avLst/>
          </a:prstGeom>
        </p:spPr>
      </p:pic>
      <p:sp>
        <p:nvSpPr>
          <p:cNvPr id="5" name="CasellaDiTesto 4">
            <a:extLst>
              <a:ext uri="{FF2B5EF4-FFF2-40B4-BE49-F238E27FC236}">
                <a16:creationId xmlns:a16="http://schemas.microsoft.com/office/drawing/2014/main" id="{FC8F3F96-BA3A-41D9-B8FE-BDEB92ED00EC}"/>
              </a:ext>
            </a:extLst>
          </p:cNvPr>
          <p:cNvSpPr txBox="1"/>
          <p:nvPr/>
        </p:nvSpPr>
        <p:spPr>
          <a:xfrm>
            <a:off x="993913" y="1709531"/>
            <a:ext cx="6334539" cy="3539430"/>
          </a:xfrm>
          <a:prstGeom prst="rect">
            <a:avLst/>
          </a:prstGeom>
          <a:noFill/>
        </p:spPr>
        <p:txBody>
          <a:bodyPr wrap="square" rtlCol="0">
            <a:spAutoFit/>
          </a:bodyPr>
          <a:lstStyle/>
          <a:p>
            <a:r>
              <a:rPr lang="it-IT" sz="2800" dirty="0"/>
              <a:t>Un facchino sta tentando di sollevare (lentamente) un pianoforte fino a un appartamento al secondo piano.</a:t>
            </a:r>
          </a:p>
          <a:p>
            <a:r>
              <a:rPr lang="it-IT" sz="2800" dirty="0"/>
              <a:t>Per fare ciò, sta utilizzando una fune passante attorno a due carrucole come mostrato in figura. Se il peso del pianoforte è di 2000 N, quale forza deve esercitare sulla fune?</a:t>
            </a:r>
          </a:p>
        </p:txBody>
      </p:sp>
    </p:spTree>
    <p:extLst>
      <p:ext uri="{BB962C8B-B14F-4D97-AF65-F5344CB8AC3E}">
        <p14:creationId xmlns:p14="http://schemas.microsoft.com/office/powerpoint/2010/main" val="2098667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52C255A-037A-484C-BAB2-2117DED9E1EC}"/>
              </a:ext>
            </a:extLst>
          </p:cNvPr>
          <p:cNvSpPr txBox="1"/>
          <p:nvPr/>
        </p:nvSpPr>
        <p:spPr>
          <a:xfrm>
            <a:off x="4152382" y="114963"/>
            <a:ext cx="3887235" cy="646331"/>
          </a:xfrm>
          <a:prstGeom prst="rect">
            <a:avLst/>
          </a:prstGeom>
          <a:noFill/>
        </p:spPr>
        <p:txBody>
          <a:bodyPr wrap="square" rtlCol="0">
            <a:spAutoFit/>
          </a:bodyPr>
          <a:lstStyle/>
          <a:p>
            <a:r>
              <a:rPr lang="it-IT" sz="3600" b="1" dirty="0"/>
              <a:t>4. Forza di attrito</a:t>
            </a:r>
            <a:endParaRPr lang="it-IT" b="1" dirty="0"/>
          </a:p>
        </p:txBody>
      </p:sp>
      <p:sp>
        <p:nvSpPr>
          <p:cNvPr id="3" name="Rettangolo 2">
            <a:extLst>
              <a:ext uri="{FF2B5EF4-FFF2-40B4-BE49-F238E27FC236}">
                <a16:creationId xmlns:a16="http://schemas.microsoft.com/office/drawing/2014/main" id="{DB4FA8F1-FC9B-42BC-A41D-739AC0C0B52B}"/>
              </a:ext>
            </a:extLst>
          </p:cNvPr>
          <p:cNvSpPr/>
          <p:nvPr/>
        </p:nvSpPr>
        <p:spPr>
          <a:xfrm>
            <a:off x="1267859" y="1462559"/>
            <a:ext cx="4828140" cy="2554545"/>
          </a:xfrm>
          <a:prstGeom prst="rect">
            <a:avLst/>
          </a:prstGeom>
        </p:spPr>
        <p:txBody>
          <a:bodyPr wrap="square">
            <a:spAutoFit/>
          </a:bodyPr>
          <a:lstStyle/>
          <a:p>
            <a:r>
              <a:rPr lang="it-IT" sz="2000" dirty="0"/>
              <a:t>La forza di attrito radente si sviluppa quando due superfici ruvide slittano l'una sull'altra. Essa è parallela alle superfici a contatto e si oppone al loro moto relativo.</a:t>
            </a:r>
          </a:p>
          <a:p>
            <a:endParaRPr lang="it-IT" sz="2000" dirty="0"/>
          </a:p>
          <a:p>
            <a:r>
              <a:rPr lang="it-IT" sz="2000" dirty="0"/>
              <a:t>La forza di attrito radente dipende dalla natura delle superfici a contatto e dal loro stato di rugosità</a:t>
            </a:r>
          </a:p>
        </p:txBody>
      </p:sp>
      <p:pic>
        <p:nvPicPr>
          <p:cNvPr id="7" name="Immagine 6">
            <a:extLst>
              <a:ext uri="{FF2B5EF4-FFF2-40B4-BE49-F238E27FC236}">
                <a16:creationId xmlns:a16="http://schemas.microsoft.com/office/drawing/2014/main" id="{643BDB65-B352-401C-AFC9-79384501E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5349" y="1196295"/>
            <a:ext cx="3221677" cy="5149176"/>
          </a:xfrm>
          <a:prstGeom prst="rect">
            <a:avLst/>
          </a:prstGeom>
        </p:spPr>
      </p:pic>
    </p:spTree>
    <p:extLst>
      <p:ext uri="{BB962C8B-B14F-4D97-AF65-F5344CB8AC3E}">
        <p14:creationId xmlns:p14="http://schemas.microsoft.com/office/powerpoint/2010/main" val="2935096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asellaDiTesto 1">
                <a:extLst>
                  <a:ext uri="{FF2B5EF4-FFF2-40B4-BE49-F238E27FC236}">
                    <a16:creationId xmlns:a16="http://schemas.microsoft.com/office/drawing/2014/main" id="{3936BC64-4CCA-44E3-8C77-56F18EFF5BA2}"/>
                  </a:ext>
                </a:extLst>
              </p:cNvPr>
              <p:cNvSpPr txBox="1"/>
              <p:nvPr/>
            </p:nvSpPr>
            <p:spPr>
              <a:xfrm>
                <a:off x="927652" y="696029"/>
                <a:ext cx="10031895" cy="4825680"/>
              </a:xfrm>
              <a:prstGeom prst="rect">
                <a:avLst/>
              </a:prstGeom>
              <a:noFill/>
            </p:spPr>
            <p:txBody>
              <a:bodyPr wrap="square" rtlCol="0">
                <a:spAutoFit/>
              </a:bodyPr>
              <a:lstStyle/>
              <a:p>
                <a:r>
                  <a:rPr lang="it-IT" dirty="0"/>
                  <a:t>L’</a:t>
                </a:r>
                <a:r>
                  <a:rPr lang="it-IT" b="1" dirty="0"/>
                  <a:t>attrito statico</a:t>
                </a:r>
                <a:r>
                  <a:rPr lang="it-IT" dirty="0"/>
                  <a:t> è una forza che impedisce che corpi posti su di una superficie scabra e </a:t>
                </a:r>
                <a:r>
                  <a:rPr lang="it-IT" i="1" dirty="0"/>
                  <a:t>inizialmente in quiete</a:t>
                </a:r>
                <a:r>
                  <a:rPr lang="it-IT" dirty="0"/>
                  <a:t>, inizino a muoversi se la forza agente su di essi, in direzione parallela alla superficie, non supera una certa soglia. Superata questa soglia, l’attrito statico smette di opporsi (cessa del tutto). Si noti che, in base al primo principio della dinamica, un corpo in quiete non può iniziare a muoversi a meno che non agisca su di esso una forza.</a:t>
                </a:r>
              </a:p>
              <a:p>
                <a:endParaRPr lang="it-IT" dirty="0"/>
              </a:p>
              <a:p>
                <a:r>
                  <a:rPr lang="it-IT" dirty="0"/>
                  <a:t>Il valore di soglia entro il quale agisce la forza d’attrito statico è allora pari a: </a:t>
                </a: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𝑓</m:t>
                        </m:r>
                      </m:e>
                      <m:sub>
                        <m:r>
                          <a:rPr lang="it-IT" b="0" i="1" smtClean="0">
                            <a:latin typeface="Cambria Math" panose="02040503050406030204" pitchFamily="18" charset="0"/>
                          </a:rPr>
                          <m:t>𝑠</m:t>
                        </m:r>
                        <m:r>
                          <a:rPr lang="it-IT" b="0" i="1" smtClean="0">
                            <a:latin typeface="Cambria Math" panose="02040503050406030204" pitchFamily="18" charset="0"/>
                          </a:rPr>
                          <m:t>,</m:t>
                        </m:r>
                        <m:r>
                          <a:rPr lang="it-IT" b="0" i="1" smtClean="0">
                            <a:latin typeface="Cambria Math" panose="02040503050406030204" pitchFamily="18" charset="0"/>
                          </a:rPr>
                          <m:t>𝑚𝑎𝑥</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µ</m:t>
                        </m:r>
                      </m:e>
                      <m:sub>
                        <m:r>
                          <a:rPr lang="it-IT" b="0" i="1" smtClean="0">
                            <a:latin typeface="Cambria Math" panose="02040503050406030204" pitchFamily="18" charset="0"/>
                          </a:rPr>
                          <m:t>𝑠</m:t>
                        </m:r>
                      </m:sub>
                    </m:sSub>
                    <m:r>
                      <a:rPr lang="it-IT" b="0" i="1" smtClean="0">
                        <a:latin typeface="Cambria Math" panose="02040503050406030204" pitchFamily="18" charset="0"/>
                      </a:rPr>
                      <m:t> ∗</m:t>
                    </m:r>
                    <m:r>
                      <a:rPr lang="it-IT" b="0" i="1" smtClean="0">
                        <a:latin typeface="Cambria Math" panose="02040503050406030204" pitchFamily="18" charset="0"/>
                      </a:rPr>
                      <m:t>𝑁</m:t>
                    </m:r>
                  </m:oMath>
                </a14:m>
                <a:endParaRPr lang="it-IT" dirty="0"/>
              </a:p>
              <a:p>
                <a:endParaRPr lang="it-IT" dirty="0"/>
              </a:p>
              <a:p>
                <a:r>
                  <a:rPr lang="it-IT" dirty="0"/>
                  <a:t>L’</a:t>
                </a:r>
                <a:r>
                  <a:rPr lang="it-IT" b="1" dirty="0"/>
                  <a:t>attrito dinamico </a:t>
                </a:r>
                <a:r>
                  <a:rPr lang="it-IT" dirty="0"/>
                  <a:t>si manifesta quando un corpo scivola su una superficie (cioè è già in movimento), ed è una resistenza che si oppone a questo movimento.</a:t>
                </a:r>
              </a:p>
              <a:p>
                <a:r>
                  <a:rPr lang="it-IT" dirty="0"/>
                  <a:t>In generale, sono presenti entrambi gli attriti: se un corpo si trova in quiete su di una superficie scabra, prima di iniziare a muoversi la forza ad esso applicata deve superare un certo valore; quando il movimento ha inizio, cessa la resistenza dell’attrito statico, ed entra subito in gioco l’attrito dinamico.</a:t>
                </a:r>
              </a:p>
              <a:p>
                <a:endParaRPr lang="it-IT" dirty="0"/>
              </a:p>
              <a:p>
                <a:r>
                  <a:rPr lang="it-IT" dirty="0"/>
                  <a:t>Il valore invece della forza di attrito dinamico è sempre proporzionale alla componente normale delle forze, ma secondo un’altra costante: </a:t>
                </a: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𝑓</m:t>
                        </m:r>
                      </m:e>
                      <m:sub>
                        <m:r>
                          <a:rPr lang="it-IT" b="0" i="1" smtClean="0">
                            <a:latin typeface="Cambria Math" panose="02040503050406030204" pitchFamily="18" charset="0"/>
                          </a:rPr>
                          <m:t>𝑑</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µ</m:t>
                        </m:r>
                      </m:e>
                      <m:sub>
                        <m:r>
                          <a:rPr lang="it-IT" b="0" i="1" smtClean="0">
                            <a:latin typeface="Cambria Math" panose="02040503050406030204" pitchFamily="18" charset="0"/>
                          </a:rPr>
                          <m:t>𝑑</m:t>
                        </m:r>
                      </m:sub>
                    </m:sSub>
                    <m:r>
                      <a:rPr lang="it-IT" b="0" i="1" smtClean="0">
                        <a:latin typeface="Cambria Math" panose="02040503050406030204" pitchFamily="18" charset="0"/>
                      </a:rPr>
                      <m:t> ∗</m:t>
                    </m:r>
                    <m:r>
                      <a:rPr lang="it-IT" b="0" i="1" smtClean="0">
                        <a:latin typeface="Cambria Math" panose="02040503050406030204" pitchFamily="18" charset="0"/>
                      </a:rPr>
                      <m:t>𝑁</m:t>
                    </m:r>
                  </m:oMath>
                </a14:m>
                <a:endParaRPr lang="it-IT" dirty="0"/>
              </a:p>
              <a:p>
                <a:endParaRPr lang="it-IT" dirty="0"/>
              </a:p>
            </p:txBody>
          </p:sp>
        </mc:Choice>
        <mc:Fallback>
          <p:sp>
            <p:nvSpPr>
              <p:cNvPr id="2" name="CasellaDiTesto 1">
                <a:extLst>
                  <a:ext uri="{FF2B5EF4-FFF2-40B4-BE49-F238E27FC236}">
                    <a16:creationId xmlns:a16="http://schemas.microsoft.com/office/drawing/2014/main" id="{3936BC64-4CCA-44E3-8C77-56F18EFF5BA2}"/>
                  </a:ext>
                </a:extLst>
              </p:cNvPr>
              <p:cNvSpPr txBox="1">
                <a:spLocks noRot="1" noChangeAspect="1" noMove="1" noResize="1" noEditPoints="1" noAdjustHandles="1" noChangeArrowheads="1" noChangeShapeType="1" noTextEdit="1"/>
              </p:cNvSpPr>
              <p:nvPr/>
            </p:nvSpPr>
            <p:spPr>
              <a:xfrm>
                <a:off x="927652" y="696029"/>
                <a:ext cx="10031895" cy="4825680"/>
              </a:xfrm>
              <a:prstGeom prst="rect">
                <a:avLst/>
              </a:prstGeom>
              <a:blipFill>
                <a:blip r:embed="rId2"/>
                <a:stretch>
                  <a:fillRect l="-486" t="-631"/>
                </a:stretch>
              </a:blipFill>
            </p:spPr>
            <p:txBody>
              <a:bodyPr/>
              <a:lstStyle/>
              <a:p>
                <a:r>
                  <a:rPr lang="it-IT">
                    <a:noFill/>
                  </a:rPr>
                  <a:t> </a:t>
                </a:r>
              </a:p>
            </p:txBody>
          </p:sp>
        </mc:Fallback>
      </mc:AlternateContent>
    </p:spTree>
    <p:extLst>
      <p:ext uri="{BB962C8B-B14F-4D97-AF65-F5344CB8AC3E}">
        <p14:creationId xmlns:p14="http://schemas.microsoft.com/office/powerpoint/2010/main" val="1815144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Immagine che contiene tavolo&#10;&#10;Descrizione generata automaticamente">
            <a:extLst>
              <a:ext uri="{FF2B5EF4-FFF2-40B4-BE49-F238E27FC236}">
                <a16:creationId xmlns:a16="http://schemas.microsoft.com/office/drawing/2014/main" id="{5D7ABBF7-C027-4A60-A682-F3802CECA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58219"/>
            <a:ext cx="8569680" cy="6341562"/>
          </a:xfrm>
          <a:prstGeom prst="rect">
            <a:avLst/>
          </a:prstGeom>
        </p:spPr>
      </p:pic>
    </p:spTree>
    <p:extLst>
      <p:ext uri="{BB962C8B-B14F-4D97-AF65-F5344CB8AC3E}">
        <p14:creationId xmlns:p14="http://schemas.microsoft.com/office/powerpoint/2010/main" val="3661678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F63CA5BA-BF4F-4B1C-93F0-39104D7C8C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3517" y="1592330"/>
            <a:ext cx="7649748" cy="3434801"/>
          </a:xfrm>
          <a:prstGeom prst="rect">
            <a:avLst/>
          </a:prstGeom>
        </p:spPr>
      </p:pic>
      <p:sp>
        <p:nvSpPr>
          <p:cNvPr id="4" name="CasellaDiTesto 3">
            <a:extLst>
              <a:ext uri="{FF2B5EF4-FFF2-40B4-BE49-F238E27FC236}">
                <a16:creationId xmlns:a16="http://schemas.microsoft.com/office/drawing/2014/main" id="{5C4966C1-0288-4AF1-9B3E-05545EF0A3BF}"/>
              </a:ext>
            </a:extLst>
          </p:cNvPr>
          <p:cNvSpPr txBox="1"/>
          <p:nvPr/>
        </p:nvSpPr>
        <p:spPr>
          <a:xfrm>
            <a:off x="1258957" y="371061"/>
            <a:ext cx="9329530" cy="584775"/>
          </a:xfrm>
          <a:prstGeom prst="rect">
            <a:avLst/>
          </a:prstGeom>
          <a:noFill/>
        </p:spPr>
        <p:txBody>
          <a:bodyPr wrap="square" rtlCol="0">
            <a:spAutoFit/>
          </a:bodyPr>
          <a:lstStyle/>
          <a:p>
            <a:r>
              <a:rPr lang="it-IT" sz="3200" b="1" dirty="0"/>
              <a:t>Serve più forza per spingere o per tirare una slitta?</a:t>
            </a:r>
          </a:p>
        </p:txBody>
      </p:sp>
    </p:spTree>
    <p:extLst>
      <p:ext uri="{BB962C8B-B14F-4D97-AF65-F5344CB8AC3E}">
        <p14:creationId xmlns:p14="http://schemas.microsoft.com/office/powerpoint/2010/main" val="1552072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E3140BE-7A80-456D-9C80-ADC0398B28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435" y="33584"/>
            <a:ext cx="2574985" cy="6407426"/>
          </a:xfrm>
          <a:prstGeom prst="rect">
            <a:avLst/>
          </a:prstGeom>
        </p:spPr>
      </p:pic>
      <p:sp>
        <p:nvSpPr>
          <p:cNvPr id="4" name="CasellaDiTesto 3">
            <a:extLst>
              <a:ext uri="{FF2B5EF4-FFF2-40B4-BE49-F238E27FC236}">
                <a16:creationId xmlns:a16="http://schemas.microsoft.com/office/drawing/2014/main" id="{39DBF56A-05D0-4185-BA01-CC3AA1EE6EAA}"/>
              </a:ext>
            </a:extLst>
          </p:cNvPr>
          <p:cNvSpPr txBox="1"/>
          <p:nvPr/>
        </p:nvSpPr>
        <p:spPr>
          <a:xfrm>
            <a:off x="1113182" y="1683026"/>
            <a:ext cx="6639339" cy="3108543"/>
          </a:xfrm>
          <a:prstGeom prst="rect">
            <a:avLst/>
          </a:prstGeom>
          <a:noFill/>
        </p:spPr>
        <p:txBody>
          <a:bodyPr wrap="square" rtlCol="0">
            <a:spAutoFit/>
          </a:bodyPr>
          <a:lstStyle/>
          <a:p>
            <a:r>
              <a:rPr lang="it-IT" sz="2800" dirty="0"/>
              <a:t>In figura due scatole sono collegate da una corda che scorre su una carrucola. Il coefficiente di attrito dinamico tra la scatola I e il tavolo è 0,20. Vogliamo trovare l'accelerazione a del sistema che avrà ovviamente lo stesso modulo per entrambe le scatole. </a:t>
            </a:r>
          </a:p>
        </p:txBody>
      </p:sp>
    </p:spTree>
    <p:extLst>
      <p:ext uri="{BB962C8B-B14F-4D97-AF65-F5344CB8AC3E}">
        <p14:creationId xmlns:p14="http://schemas.microsoft.com/office/powerpoint/2010/main" val="1859554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9F16CD0-218A-4645-89F8-ADD5001EFADF}"/>
              </a:ext>
            </a:extLst>
          </p:cNvPr>
          <p:cNvSpPr txBox="1"/>
          <p:nvPr/>
        </p:nvSpPr>
        <p:spPr>
          <a:xfrm>
            <a:off x="1020416" y="1179444"/>
            <a:ext cx="4572001" cy="4832092"/>
          </a:xfrm>
          <a:prstGeom prst="rect">
            <a:avLst/>
          </a:prstGeom>
          <a:noFill/>
        </p:spPr>
        <p:txBody>
          <a:bodyPr wrap="square" rtlCol="0">
            <a:spAutoFit/>
          </a:bodyPr>
          <a:lstStyle/>
          <a:p>
            <a:r>
              <a:rPr lang="it-IT" sz="2800" dirty="0"/>
              <a:t>La sciatrice in figura ha appena iniziato una discesa con pendenza di 30°. Supponendo che il coefficiente di attrito dinamico sia 0,10, (a) per prima cosa disegnate il diagramma di corpo libero, poi calcolate (b) la sua accelerazione e (c) la velocità che avrà raggiunto dopo 4,0 s.</a:t>
            </a:r>
          </a:p>
        </p:txBody>
      </p:sp>
      <p:pic>
        <p:nvPicPr>
          <p:cNvPr id="5" name="Immagine 4">
            <a:extLst>
              <a:ext uri="{FF2B5EF4-FFF2-40B4-BE49-F238E27FC236}">
                <a16:creationId xmlns:a16="http://schemas.microsoft.com/office/drawing/2014/main" id="{471D8078-AE2E-47E6-8C81-9C7E4DBAC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31235"/>
            <a:ext cx="4840040" cy="3995530"/>
          </a:xfrm>
          <a:prstGeom prst="rect">
            <a:avLst/>
          </a:prstGeom>
        </p:spPr>
      </p:pic>
    </p:spTree>
    <p:extLst>
      <p:ext uri="{BB962C8B-B14F-4D97-AF65-F5344CB8AC3E}">
        <p14:creationId xmlns:p14="http://schemas.microsoft.com/office/powerpoint/2010/main" val="2531383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10;&#10;Descrizione generata automaticamente">
            <a:extLst>
              <a:ext uri="{FF2B5EF4-FFF2-40B4-BE49-F238E27FC236}">
                <a16:creationId xmlns:a16="http://schemas.microsoft.com/office/drawing/2014/main" id="{05EFBA90-349E-4898-8F69-057080CD6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730" y="218330"/>
            <a:ext cx="9701554" cy="6639669"/>
          </a:xfrm>
          <a:prstGeom prst="rect">
            <a:avLst/>
          </a:prstGeom>
        </p:spPr>
      </p:pic>
    </p:spTree>
    <p:extLst>
      <p:ext uri="{BB962C8B-B14F-4D97-AF65-F5344CB8AC3E}">
        <p14:creationId xmlns:p14="http://schemas.microsoft.com/office/powerpoint/2010/main" val="2789082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3A7E01C-4DAB-4291-94CE-BA234C1DDF22}"/>
              </a:ext>
            </a:extLst>
          </p:cNvPr>
          <p:cNvSpPr txBox="1"/>
          <p:nvPr/>
        </p:nvSpPr>
        <p:spPr>
          <a:xfrm>
            <a:off x="4396408" y="278295"/>
            <a:ext cx="3399183" cy="646331"/>
          </a:xfrm>
          <a:prstGeom prst="rect">
            <a:avLst/>
          </a:prstGeom>
          <a:noFill/>
        </p:spPr>
        <p:txBody>
          <a:bodyPr wrap="square" rtlCol="0">
            <a:spAutoFit/>
          </a:bodyPr>
          <a:lstStyle/>
          <a:p>
            <a:r>
              <a:rPr lang="it-IT" sz="3600" b="1" dirty="0"/>
              <a:t>Forze in natura</a:t>
            </a:r>
            <a:endParaRPr lang="it-IT" b="1" dirty="0"/>
          </a:p>
        </p:txBody>
      </p:sp>
      <p:pic>
        <p:nvPicPr>
          <p:cNvPr id="4" name="Immagine 3">
            <a:extLst>
              <a:ext uri="{FF2B5EF4-FFF2-40B4-BE49-F238E27FC236}">
                <a16:creationId xmlns:a16="http://schemas.microsoft.com/office/drawing/2014/main" id="{7E6C2FEF-470C-4088-B706-F72A708072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7542" y="932210"/>
            <a:ext cx="3086100" cy="1485900"/>
          </a:xfrm>
          <a:prstGeom prst="rect">
            <a:avLst/>
          </a:prstGeom>
        </p:spPr>
      </p:pic>
      <p:pic>
        <p:nvPicPr>
          <p:cNvPr id="6" name="Immagine 5" descr="Immagine che contiene persona, mano&#10;&#10;Descrizione generata automaticamente">
            <a:extLst>
              <a:ext uri="{FF2B5EF4-FFF2-40B4-BE49-F238E27FC236}">
                <a16:creationId xmlns:a16="http://schemas.microsoft.com/office/drawing/2014/main" id="{97152EAA-655E-49DB-B0BD-A96B332CF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7542" y="2839691"/>
            <a:ext cx="2857500" cy="1600200"/>
          </a:xfrm>
          <a:prstGeom prst="rect">
            <a:avLst/>
          </a:prstGeom>
        </p:spPr>
      </p:pic>
      <p:pic>
        <p:nvPicPr>
          <p:cNvPr id="8" name="Immagine 7">
            <a:extLst>
              <a:ext uri="{FF2B5EF4-FFF2-40B4-BE49-F238E27FC236}">
                <a16:creationId xmlns:a16="http://schemas.microsoft.com/office/drawing/2014/main" id="{9A17330C-39FD-4064-9586-B8D1C4AD4E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7542" y="4646543"/>
            <a:ext cx="2447925" cy="1866900"/>
          </a:xfrm>
          <a:prstGeom prst="rect">
            <a:avLst/>
          </a:prstGeom>
        </p:spPr>
      </p:pic>
      <p:sp>
        <p:nvSpPr>
          <p:cNvPr id="9" name="CasellaDiTesto 8">
            <a:extLst>
              <a:ext uri="{FF2B5EF4-FFF2-40B4-BE49-F238E27FC236}">
                <a16:creationId xmlns:a16="http://schemas.microsoft.com/office/drawing/2014/main" id="{F7A193E3-9571-40A8-B746-F833560F0E91}"/>
              </a:ext>
            </a:extLst>
          </p:cNvPr>
          <p:cNvSpPr txBox="1"/>
          <p:nvPr/>
        </p:nvSpPr>
        <p:spPr>
          <a:xfrm>
            <a:off x="596348" y="932210"/>
            <a:ext cx="7199243" cy="4247317"/>
          </a:xfrm>
          <a:prstGeom prst="rect">
            <a:avLst/>
          </a:prstGeom>
          <a:noFill/>
        </p:spPr>
        <p:txBody>
          <a:bodyPr wrap="square" rtlCol="0">
            <a:spAutoFit/>
          </a:bodyPr>
          <a:lstStyle/>
          <a:p>
            <a:r>
              <a:rPr lang="it-IT" dirty="0"/>
              <a:t>In natura esistono 4 forze fondamentali con cui è possibile descrivere tutti i fenomeni naturali noti:</a:t>
            </a:r>
          </a:p>
          <a:p>
            <a:endParaRPr lang="it-IT" dirty="0"/>
          </a:p>
          <a:p>
            <a:pPr marL="285750" indent="-285750">
              <a:buFont typeface="Wingdings" panose="05000000000000000000" pitchFamily="2" charset="2"/>
              <a:buChar char="q"/>
            </a:pPr>
            <a:r>
              <a:rPr lang="it-IT" dirty="0"/>
              <a:t>Gravitazionale  -&gt;   è responsabile di tutti i fenomeni astronomici </a:t>
            </a:r>
          </a:p>
          <a:p>
            <a:pPr marL="285750" indent="-285750">
              <a:buFont typeface="Wingdings" panose="05000000000000000000" pitchFamily="2" charset="2"/>
              <a:buChar char="q"/>
            </a:pPr>
            <a:endParaRPr lang="it-IT" dirty="0"/>
          </a:p>
          <a:p>
            <a:pPr marL="285750" indent="-285750">
              <a:buFont typeface="Wingdings" panose="05000000000000000000" pitchFamily="2" charset="2"/>
              <a:buChar char="q"/>
            </a:pPr>
            <a:r>
              <a:rPr lang="it-IT" dirty="0"/>
              <a:t>Elettromagnetica -&gt; lega gli elettroni al nucleo. È responsabile dei 		fenomeni elettrici e magnetici</a:t>
            </a:r>
          </a:p>
          <a:p>
            <a:pPr marL="285750" indent="-285750">
              <a:buFont typeface="Wingdings" panose="05000000000000000000" pitchFamily="2" charset="2"/>
              <a:buChar char="q"/>
            </a:pPr>
            <a:endParaRPr lang="it-IT" dirty="0"/>
          </a:p>
          <a:p>
            <a:pPr marL="285750" indent="-285750">
              <a:buFont typeface="Wingdings" panose="05000000000000000000" pitchFamily="2" charset="2"/>
              <a:buChar char="q"/>
            </a:pPr>
            <a:r>
              <a:rPr lang="it-IT" dirty="0"/>
              <a:t>Nucleare forte -&gt;  lega i mattoni elementari della materia; mantiene 		unite le particelle; impedisce ai nuclei di disintegrarsi 		per repulsione fra protoni</a:t>
            </a:r>
          </a:p>
          <a:p>
            <a:pPr marL="285750" indent="-285750">
              <a:buFont typeface="Wingdings" panose="05000000000000000000" pitchFamily="2" charset="2"/>
              <a:buChar char="q"/>
            </a:pPr>
            <a:endParaRPr lang="it-IT" dirty="0"/>
          </a:p>
          <a:p>
            <a:pPr marL="285750" indent="-285750">
              <a:buFont typeface="Wingdings" panose="05000000000000000000" pitchFamily="2" charset="2"/>
              <a:buChar char="q"/>
            </a:pPr>
            <a:r>
              <a:rPr lang="it-IT" dirty="0"/>
              <a:t>Nucleare debole -&gt; assicura produzione di luce e calore per fusione 		nucleare; è responsabile dei decadimenti radioattivi</a:t>
            </a:r>
          </a:p>
          <a:p>
            <a:endParaRPr lang="it-IT" dirty="0"/>
          </a:p>
        </p:txBody>
      </p:sp>
    </p:spTree>
    <p:extLst>
      <p:ext uri="{BB962C8B-B14F-4D97-AF65-F5344CB8AC3E}">
        <p14:creationId xmlns:p14="http://schemas.microsoft.com/office/powerpoint/2010/main" val="3555286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quotidiano&#10;&#10;Descrizione generata automaticamente">
            <a:extLst>
              <a:ext uri="{FF2B5EF4-FFF2-40B4-BE49-F238E27FC236}">
                <a16:creationId xmlns:a16="http://schemas.microsoft.com/office/drawing/2014/main" id="{E10E6E9E-616C-41DD-9DC8-EF136556A4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87" y="492369"/>
            <a:ext cx="3916731" cy="5873261"/>
          </a:xfrm>
          <a:prstGeom prst="rect">
            <a:avLst/>
          </a:prstGeom>
        </p:spPr>
      </p:pic>
      <p:pic>
        <p:nvPicPr>
          <p:cNvPr id="5" name="Immagine 4">
            <a:extLst>
              <a:ext uri="{FF2B5EF4-FFF2-40B4-BE49-F238E27FC236}">
                <a16:creationId xmlns:a16="http://schemas.microsoft.com/office/drawing/2014/main" id="{E57BAC21-A272-471A-AD0D-A21280A4B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4851" y="653434"/>
            <a:ext cx="3669299" cy="5873262"/>
          </a:xfrm>
          <a:prstGeom prst="rect">
            <a:avLst/>
          </a:prstGeom>
        </p:spPr>
      </p:pic>
      <p:pic>
        <p:nvPicPr>
          <p:cNvPr id="7" name="Immagine 6">
            <a:extLst>
              <a:ext uri="{FF2B5EF4-FFF2-40B4-BE49-F238E27FC236}">
                <a16:creationId xmlns:a16="http://schemas.microsoft.com/office/drawing/2014/main" id="{7D9A8F5A-3287-4A1E-96E5-22A6B40761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1582" y="1563756"/>
            <a:ext cx="3859522" cy="4169849"/>
          </a:xfrm>
          <a:prstGeom prst="rect">
            <a:avLst/>
          </a:prstGeom>
        </p:spPr>
      </p:pic>
    </p:spTree>
    <p:extLst>
      <p:ext uri="{BB962C8B-B14F-4D97-AF65-F5344CB8AC3E}">
        <p14:creationId xmlns:p14="http://schemas.microsoft.com/office/powerpoint/2010/main" val="3800500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 quotidiano, documento&#10;&#10;Descrizione generata automaticamente">
            <a:extLst>
              <a:ext uri="{FF2B5EF4-FFF2-40B4-BE49-F238E27FC236}">
                <a16:creationId xmlns:a16="http://schemas.microsoft.com/office/drawing/2014/main" id="{D87A3D2C-9EF2-4910-9375-AC8386A116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1132" y="0"/>
            <a:ext cx="3969735" cy="6858000"/>
          </a:xfrm>
          <a:prstGeom prst="rect">
            <a:avLst/>
          </a:prstGeom>
        </p:spPr>
      </p:pic>
    </p:spTree>
    <p:extLst>
      <p:ext uri="{BB962C8B-B14F-4D97-AF65-F5344CB8AC3E}">
        <p14:creationId xmlns:p14="http://schemas.microsoft.com/office/powerpoint/2010/main" val="801320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E8F7D17-4BAA-43BC-A574-FBEEF607E73E}"/>
              </a:ext>
            </a:extLst>
          </p:cNvPr>
          <p:cNvSpPr txBox="1"/>
          <p:nvPr/>
        </p:nvSpPr>
        <p:spPr>
          <a:xfrm>
            <a:off x="2198204" y="331304"/>
            <a:ext cx="7795592" cy="646331"/>
          </a:xfrm>
          <a:prstGeom prst="rect">
            <a:avLst/>
          </a:prstGeom>
          <a:noFill/>
        </p:spPr>
        <p:txBody>
          <a:bodyPr wrap="square" rtlCol="0">
            <a:spAutoFit/>
          </a:bodyPr>
          <a:lstStyle/>
          <a:p>
            <a:r>
              <a:rPr lang="it-IT" sz="3600" b="1" dirty="0"/>
              <a:t>1° legge di Newton (principio di inerzia)</a:t>
            </a:r>
            <a:endParaRPr lang="it-IT" b="1" dirty="0"/>
          </a:p>
        </p:txBody>
      </p:sp>
      <mc:AlternateContent xmlns:mc="http://schemas.openxmlformats.org/markup-compatibility/2006">
        <mc:Choice xmlns:a14="http://schemas.microsoft.com/office/drawing/2010/main" Requires="a14">
          <p:sp>
            <p:nvSpPr>
              <p:cNvPr id="3" name="CasellaDiTesto 2">
                <a:extLst>
                  <a:ext uri="{FF2B5EF4-FFF2-40B4-BE49-F238E27FC236}">
                    <a16:creationId xmlns:a16="http://schemas.microsoft.com/office/drawing/2014/main" id="{E47AB860-8290-4C7F-878C-D4576B6E9F79}"/>
                  </a:ext>
                </a:extLst>
              </p:cNvPr>
              <p:cNvSpPr txBox="1"/>
              <p:nvPr/>
            </p:nvSpPr>
            <p:spPr>
              <a:xfrm>
                <a:off x="815008" y="1139687"/>
                <a:ext cx="10561983" cy="4530984"/>
              </a:xfrm>
              <a:prstGeom prst="rect">
                <a:avLst/>
              </a:prstGeom>
              <a:noFill/>
            </p:spPr>
            <p:txBody>
              <a:bodyPr wrap="square" rtlCol="0">
                <a:spAutoFit/>
              </a:bodyPr>
              <a:lstStyle/>
              <a:p>
                <a:r>
                  <a:rPr lang="it-IT" sz="2000" dirty="0"/>
                  <a:t>Un corpo rimane nel suo stato di quiete o nel suo stato di moto rettilineo a </a:t>
                </a:r>
                <a:r>
                  <a:rPr lang="it-IT" sz="2000" b="1" dirty="0"/>
                  <a:t>velocità costante </a:t>
                </a:r>
                <a:r>
                  <a:rPr lang="it-IT" sz="2000" dirty="0"/>
                  <a:t>se una forza risultante non nulla non lo costringe a variare il suo stato di moto</a:t>
                </a:r>
              </a:p>
              <a:p>
                <a:endParaRPr lang="it-IT" sz="2000" dirty="0"/>
              </a:p>
              <a:p>
                <a:endParaRPr lang="it-IT" sz="2000" b="1" dirty="0"/>
              </a:p>
              <a:p>
                <a:pPr marL="342900" indent="-342900">
                  <a:buFont typeface="Wingdings" panose="05000000000000000000" pitchFamily="2" charset="2"/>
                  <a:buChar char="v"/>
                </a:pPr>
                <a:r>
                  <a:rPr lang="it-IT" sz="2000" b="1" dirty="0"/>
                  <a:t>Assenza di forze    </a:t>
                </a:r>
                <a:r>
                  <a:rPr lang="it-IT" sz="2000" dirty="0"/>
                  <a:t>implica assenza di variazione di moto, cioè assenza di accelerazione</a:t>
                </a:r>
                <a:endParaRPr lang="it-IT" dirty="0"/>
              </a:p>
              <a:p>
                <a:pPr marL="342900" indent="-342900">
                  <a:buFont typeface="Wingdings" panose="05000000000000000000" pitchFamily="2" charset="2"/>
                  <a:buChar char="v"/>
                </a:pPr>
                <a:endParaRPr lang="it-IT" sz="2000" dirty="0"/>
              </a:p>
              <a:p>
                <a14:m>
                  <m:oMathPara xmlns:m="http://schemas.openxmlformats.org/officeDocument/2006/math">
                    <m:oMathParaPr>
                      <m:jc m:val="centerGroup"/>
                    </m:oMathParaPr>
                    <m:oMath xmlns:m="http://schemas.openxmlformats.org/officeDocument/2006/math">
                      <m:nary>
                        <m:naryPr>
                          <m:chr m:val="∑"/>
                          <m:subHide m:val="on"/>
                          <m:supHide m:val="on"/>
                          <m:ctrlPr>
                            <a:rPr lang="it-IT" sz="2000" i="1" smtClean="0">
                              <a:latin typeface="Cambria Math" panose="02040503050406030204" pitchFamily="18" charset="0"/>
                            </a:rPr>
                          </m:ctrlPr>
                        </m:naryPr>
                        <m:sub/>
                        <m:sup/>
                        <m:e>
                          <m:acc>
                            <m:accPr>
                              <m:chr m:val="⃗"/>
                              <m:ctrlPr>
                                <a:rPr lang="it-IT" sz="2000" b="0" i="1" smtClean="0">
                                  <a:latin typeface="Cambria Math" panose="02040503050406030204" pitchFamily="18" charset="0"/>
                                </a:rPr>
                              </m:ctrlPr>
                            </m:accPr>
                            <m:e>
                              <m:r>
                                <a:rPr lang="it-IT" sz="2000" b="0" i="1" smtClean="0">
                                  <a:latin typeface="Cambria Math" panose="02040503050406030204" pitchFamily="18" charset="0"/>
                                </a:rPr>
                                <m:t>𝐹</m:t>
                              </m:r>
                            </m:e>
                          </m:acc>
                          <m:r>
                            <a:rPr lang="it-IT" sz="2000" b="0" i="1" smtClean="0">
                              <a:latin typeface="Cambria Math" panose="02040503050406030204" pitchFamily="18" charset="0"/>
                            </a:rPr>
                            <m:t>=0</m:t>
                          </m:r>
                          <m:groupChr>
                            <m:groupChrPr>
                              <m:chr m:val="⇒"/>
                              <m:vertJc m:val="bot"/>
                              <m:ctrlPr>
                                <a:rPr lang="it-IT" sz="2000" b="0" i="1" smtClean="0">
                                  <a:latin typeface="Cambria Math" panose="02040503050406030204" pitchFamily="18" charset="0"/>
                                </a:rPr>
                              </m:ctrlPr>
                            </m:groupChrPr>
                            <m:e/>
                          </m:groupChr>
                          <m:r>
                            <a:rPr lang="it-IT" sz="2000" b="0" i="1" smtClean="0">
                              <a:latin typeface="Cambria Math" panose="02040503050406030204" pitchFamily="18" charset="0"/>
                            </a:rPr>
                            <m:t> </m:t>
                          </m:r>
                          <m:acc>
                            <m:accPr>
                              <m:chr m:val="⃗"/>
                              <m:ctrlPr>
                                <a:rPr lang="it-IT" sz="2000" b="0" i="1" smtClean="0">
                                  <a:latin typeface="Cambria Math" panose="02040503050406030204" pitchFamily="18" charset="0"/>
                                </a:rPr>
                              </m:ctrlPr>
                            </m:accPr>
                            <m:e>
                              <m:r>
                                <a:rPr lang="it-IT" sz="2000" b="0" i="1" smtClean="0">
                                  <a:latin typeface="Cambria Math" panose="02040503050406030204" pitchFamily="18" charset="0"/>
                                </a:rPr>
                                <m:t>𝑎</m:t>
                              </m:r>
                            </m:e>
                          </m:acc>
                          <m:r>
                            <a:rPr lang="it-IT" sz="2000" b="0" i="1" smtClean="0">
                              <a:latin typeface="Cambria Math" panose="02040503050406030204" pitchFamily="18" charset="0"/>
                            </a:rPr>
                            <m:t>=0</m:t>
                          </m:r>
                        </m:e>
                      </m:nary>
                    </m:oMath>
                  </m:oMathPara>
                </a14:m>
                <a:endParaRPr lang="it-IT" sz="2000" dirty="0"/>
              </a:p>
              <a:p>
                <a:endParaRPr lang="it-IT" sz="2000" dirty="0"/>
              </a:p>
              <a:p>
                <a:endParaRPr lang="it-IT" sz="2000" dirty="0"/>
              </a:p>
              <a:p>
                <a:endParaRPr lang="it-IT" sz="2000" dirty="0"/>
              </a:p>
              <a:p>
                <a:endParaRPr lang="it-IT" sz="2000" dirty="0"/>
              </a:p>
              <a:p>
                <a:endParaRPr lang="it-IT" sz="2000" dirty="0"/>
              </a:p>
              <a:p>
                <a:pPr marL="342900" indent="-342900">
                  <a:buFont typeface="Wingdings" panose="05000000000000000000" pitchFamily="2" charset="2"/>
                  <a:buChar char="v"/>
                </a:pPr>
                <a:r>
                  <a:rPr lang="it-IT" sz="2000" dirty="0"/>
                  <a:t>Un corpo senza accelerazione si dice in </a:t>
                </a:r>
                <a:r>
                  <a:rPr lang="it-IT" sz="2000" b="1" dirty="0"/>
                  <a:t>equilibrio</a:t>
                </a:r>
              </a:p>
            </p:txBody>
          </p:sp>
        </mc:Choice>
        <mc:Fallback>
          <p:sp>
            <p:nvSpPr>
              <p:cNvPr id="3" name="CasellaDiTesto 2">
                <a:extLst>
                  <a:ext uri="{FF2B5EF4-FFF2-40B4-BE49-F238E27FC236}">
                    <a16:creationId xmlns:a16="http://schemas.microsoft.com/office/drawing/2014/main" id="{E47AB860-8290-4C7F-878C-D4576B6E9F79}"/>
                  </a:ext>
                </a:extLst>
              </p:cNvPr>
              <p:cNvSpPr txBox="1">
                <a:spLocks noRot="1" noChangeAspect="1" noMove="1" noResize="1" noEditPoints="1" noAdjustHandles="1" noChangeArrowheads="1" noChangeShapeType="1" noTextEdit="1"/>
              </p:cNvSpPr>
              <p:nvPr/>
            </p:nvSpPr>
            <p:spPr>
              <a:xfrm>
                <a:off x="815008" y="1139687"/>
                <a:ext cx="10561983" cy="4530984"/>
              </a:xfrm>
              <a:prstGeom prst="rect">
                <a:avLst/>
              </a:prstGeom>
              <a:blipFill>
                <a:blip r:embed="rId2"/>
                <a:stretch>
                  <a:fillRect l="-635" t="-808" b="-1480"/>
                </a:stretch>
              </a:blipFill>
            </p:spPr>
            <p:txBody>
              <a:bodyPr/>
              <a:lstStyle/>
              <a:p>
                <a:r>
                  <a:rPr lang="it-IT">
                    <a:noFill/>
                  </a:rPr>
                  <a:t> </a:t>
                </a:r>
              </a:p>
            </p:txBody>
          </p:sp>
        </mc:Fallback>
      </mc:AlternateContent>
      <p:pic>
        <p:nvPicPr>
          <p:cNvPr id="5" name="Immagine 4">
            <a:extLst>
              <a:ext uri="{FF2B5EF4-FFF2-40B4-BE49-F238E27FC236}">
                <a16:creationId xmlns:a16="http://schemas.microsoft.com/office/drawing/2014/main" id="{602E3B42-69F4-43EA-9C83-40B8A31EB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489" y="3641242"/>
            <a:ext cx="2248214" cy="1686160"/>
          </a:xfrm>
          <a:prstGeom prst="rect">
            <a:avLst/>
          </a:prstGeom>
        </p:spPr>
      </p:pic>
      <p:sp>
        <p:nvSpPr>
          <p:cNvPr id="6" name="CasellaDiTesto 5">
            <a:extLst>
              <a:ext uri="{FF2B5EF4-FFF2-40B4-BE49-F238E27FC236}">
                <a16:creationId xmlns:a16="http://schemas.microsoft.com/office/drawing/2014/main" id="{F531FA58-5F4E-4B2A-8FEB-8A783D8A0DC3}"/>
              </a:ext>
            </a:extLst>
          </p:cNvPr>
          <p:cNvSpPr txBox="1"/>
          <p:nvPr/>
        </p:nvSpPr>
        <p:spPr>
          <a:xfrm>
            <a:off x="815008" y="4130379"/>
            <a:ext cx="5141844" cy="707886"/>
          </a:xfrm>
          <a:prstGeom prst="rect">
            <a:avLst/>
          </a:prstGeom>
          <a:noFill/>
        </p:spPr>
        <p:txBody>
          <a:bodyPr wrap="square" rtlCol="0">
            <a:spAutoFit/>
          </a:bodyPr>
          <a:lstStyle/>
          <a:p>
            <a:r>
              <a:rPr lang="it-IT" sz="2000" dirty="0"/>
              <a:t>Una forza F applicata ad un corpo gli imprime una accelerazione</a:t>
            </a:r>
          </a:p>
        </p:txBody>
      </p:sp>
      <p:sp>
        <p:nvSpPr>
          <p:cNvPr id="7" name="Rettangolo 6">
            <a:extLst>
              <a:ext uri="{FF2B5EF4-FFF2-40B4-BE49-F238E27FC236}">
                <a16:creationId xmlns:a16="http://schemas.microsoft.com/office/drawing/2014/main" id="{D230D28B-E8F3-4435-BFF5-74CC6646A51A}"/>
              </a:ext>
            </a:extLst>
          </p:cNvPr>
          <p:cNvSpPr/>
          <p:nvPr/>
        </p:nvSpPr>
        <p:spPr>
          <a:xfrm>
            <a:off x="424070" y="977635"/>
            <a:ext cx="11052313" cy="10499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55923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F888CEB-1D1D-4177-91B4-0842775A4561}"/>
              </a:ext>
            </a:extLst>
          </p:cNvPr>
          <p:cNvSpPr txBox="1"/>
          <p:nvPr/>
        </p:nvSpPr>
        <p:spPr>
          <a:xfrm>
            <a:off x="2198204" y="331304"/>
            <a:ext cx="7795592" cy="646331"/>
          </a:xfrm>
          <a:prstGeom prst="rect">
            <a:avLst/>
          </a:prstGeom>
          <a:noFill/>
        </p:spPr>
        <p:txBody>
          <a:bodyPr wrap="square" rtlCol="0">
            <a:spAutoFit/>
          </a:bodyPr>
          <a:lstStyle/>
          <a:p>
            <a:r>
              <a:rPr lang="it-IT" sz="3600" b="1" dirty="0"/>
              <a:t>Principio di relatività galileiano</a:t>
            </a:r>
            <a:endParaRPr lang="it-IT" b="1" dirty="0"/>
          </a:p>
        </p:txBody>
      </p:sp>
      <p:sp>
        <p:nvSpPr>
          <p:cNvPr id="3" name="CasellaDiTesto 2">
            <a:extLst>
              <a:ext uri="{FF2B5EF4-FFF2-40B4-BE49-F238E27FC236}">
                <a16:creationId xmlns:a16="http://schemas.microsoft.com/office/drawing/2014/main" id="{E31DE80B-65F2-4A9E-B178-F10B70A89584}"/>
              </a:ext>
            </a:extLst>
          </p:cNvPr>
          <p:cNvSpPr txBox="1"/>
          <p:nvPr/>
        </p:nvSpPr>
        <p:spPr>
          <a:xfrm>
            <a:off x="799532" y="1121145"/>
            <a:ext cx="3551583" cy="1815882"/>
          </a:xfrm>
          <a:prstGeom prst="rect">
            <a:avLst/>
          </a:prstGeom>
          <a:noFill/>
        </p:spPr>
        <p:txBody>
          <a:bodyPr wrap="square" rtlCol="0">
            <a:spAutoFit/>
          </a:bodyPr>
          <a:lstStyle/>
          <a:p>
            <a:r>
              <a:rPr lang="it-IT" sz="2800" dirty="0">
                <a:solidFill>
                  <a:schemeClr val="accent1"/>
                </a:solidFill>
              </a:rPr>
              <a:t>Perché quando si</a:t>
            </a:r>
          </a:p>
          <a:p>
            <a:r>
              <a:rPr lang="it-IT" sz="2800" dirty="0">
                <a:solidFill>
                  <a:schemeClr val="accent1"/>
                </a:solidFill>
              </a:rPr>
              <a:t>viaggia in aereo</a:t>
            </a:r>
          </a:p>
          <a:p>
            <a:r>
              <a:rPr lang="it-IT" sz="2800" dirty="0">
                <a:solidFill>
                  <a:schemeClr val="accent1"/>
                </a:solidFill>
              </a:rPr>
              <a:t>sembra di muoversi</a:t>
            </a:r>
          </a:p>
          <a:p>
            <a:r>
              <a:rPr lang="it-IT" sz="2800" dirty="0">
                <a:solidFill>
                  <a:schemeClr val="accent1"/>
                </a:solidFill>
              </a:rPr>
              <a:t>lentamente?</a:t>
            </a:r>
          </a:p>
        </p:txBody>
      </p:sp>
      <p:pic>
        <p:nvPicPr>
          <p:cNvPr id="5" name="Immagine 4" descr="Immagine che contiene esterni, cielo, aeroplano, volando&#10;&#10;Descrizione generata automaticamente">
            <a:extLst>
              <a:ext uri="{FF2B5EF4-FFF2-40B4-BE49-F238E27FC236}">
                <a16:creationId xmlns:a16="http://schemas.microsoft.com/office/drawing/2014/main" id="{399B40EE-9A35-49D7-9488-2C3F74019D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3103" y="1273234"/>
            <a:ext cx="2787361" cy="1858241"/>
          </a:xfrm>
          <a:prstGeom prst="rect">
            <a:avLst/>
          </a:prstGeom>
        </p:spPr>
      </p:pic>
      <p:sp>
        <p:nvSpPr>
          <p:cNvPr id="7" name="CasellaDiTesto 6">
            <a:extLst>
              <a:ext uri="{FF2B5EF4-FFF2-40B4-BE49-F238E27FC236}">
                <a16:creationId xmlns:a16="http://schemas.microsoft.com/office/drawing/2014/main" id="{2E3277F7-F451-4279-857B-40049C78AE83}"/>
              </a:ext>
            </a:extLst>
          </p:cNvPr>
          <p:cNvSpPr txBox="1"/>
          <p:nvPr/>
        </p:nvSpPr>
        <p:spPr>
          <a:xfrm>
            <a:off x="949755" y="3545070"/>
            <a:ext cx="4134679" cy="830997"/>
          </a:xfrm>
          <a:prstGeom prst="rect">
            <a:avLst/>
          </a:prstGeom>
          <a:noFill/>
        </p:spPr>
        <p:txBody>
          <a:bodyPr wrap="square" rtlCol="0">
            <a:spAutoFit/>
          </a:bodyPr>
          <a:lstStyle/>
          <a:p>
            <a:r>
              <a:rPr lang="it-IT" sz="2400" b="1" dirty="0">
                <a:solidFill>
                  <a:schemeClr val="accent2"/>
                </a:solidFill>
              </a:rPr>
              <a:t>È  conseguenza del principio di relatività galileiana</a:t>
            </a:r>
          </a:p>
        </p:txBody>
      </p:sp>
      <p:sp>
        <p:nvSpPr>
          <p:cNvPr id="8" name="Rettangolo 7">
            <a:extLst>
              <a:ext uri="{FF2B5EF4-FFF2-40B4-BE49-F238E27FC236}">
                <a16:creationId xmlns:a16="http://schemas.microsoft.com/office/drawing/2014/main" id="{98CA8DCF-59E0-4393-B432-DA1580E00613}"/>
              </a:ext>
            </a:extLst>
          </p:cNvPr>
          <p:cNvSpPr/>
          <p:nvPr/>
        </p:nvSpPr>
        <p:spPr>
          <a:xfrm>
            <a:off x="8519216" y="1496446"/>
            <a:ext cx="2054363" cy="1477328"/>
          </a:xfrm>
          <a:prstGeom prst="rect">
            <a:avLst/>
          </a:prstGeom>
        </p:spPr>
        <p:txBody>
          <a:bodyPr wrap="square">
            <a:spAutoFit/>
          </a:bodyPr>
          <a:lstStyle/>
          <a:p>
            <a:r>
              <a:rPr lang="it-IT" b="1" dirty="0"/>
              <a:t>Aereo di linea</a:t>
            </a:r>
          </a:p>
          <a:p>
            <a:r>
              <a:rPr lang="it-IT" dirty="0"/>
              <a:t>Velocità di crociera 800 km/h</a:t>
            </a:r>
          </a:p>
          <a:p>
            <a:r>
              <a:rPr lang="it-IT" dirty="0"/>
              <a:t>Atterraggio  200 km/h</a:t>
            </a:r>
          </a:p>
        </p:txBody>
      </p:sp>
      <p:sp>
        <p:nvSpPr>
          <p:cNvPr id="9" name="CasellaDiTesto 8">
            <a:extLst>
              <a:ext uri="{FF2B5EF4-FFF2-40B4-BE49-F238E27FC236}">
                <a16:creationId xmlns:a16="http://schemas.microsoft.com/office/drawing/2014/main" id="{5B1C63A5-EAF1-41CA-A61A-0D55C71893B0}"/>
              </a:ext>
            </a:extLst>
          </p:cNvPr>
          <p:cNvSpPr txBox="1"/>
          <p:nvPr/>
        </p:nvSpPr>
        <p:spPr>
          <a:xfrm>
            <a:off x="949755" y="5203257"/>
            <a:ext cx="6241774" cy="1323439"/>
          </a:xfrm>
          <a:prstGeom prst="rect">
            <a:avLst/>
          </a:prstGeom>
          <a:noFill/>
          <a:ln w="38100">
            <a:solidFill>
              <a:schemeClr val="accent2"/>
            </a:solidFill>
          </a:ln>
        </p:spPr>
        <p:txBody>
          <a:bodyPr wrap="square" rtlCol="0">
            <a:spAutoFit/>
          </a:bodyPr>
          <a:lstStyle/>
          <a:p>
            <a:r>
              <a:rPr lang="it-IT" sz="2000" dirty="0">
                <a:solidFill>
                  <a:schemeClr val="accent1"/>
                </a:solidFill>
              </a:rPr>
              <a:t>Non esistono differenze fisiche avvertibili tra un corpo in quiete (perfettamente fermo) e un corpo che si muove, anche a elevate velocità, con moto rettilineo uniforme (cioè a velocità e direzione costanti)</a:t>
            </a:r>
          </a:p>
        </p:txBody>
      </p:sp>
      <p:sp>
        <p:nvSpPr>
          <p:cNvPr id="10" name="CasellaDiTesto 9">
            <a:extLst>
              <a:ext uri="{FF2B5EF4-FFF2-40B4-BE49-F238E27FC236}">
                <a16:creationId xmlns:a16="http://schemas.microsoft.com/office/drawing/2014/main" id="{E9AFC746-C6E7-46CE-9F4B-4ACD421494D3}"/>
              </a:ext>
            </a:extLst>
          </p:cNvPr>
          <p:cNvSpPr txBox="1"/>
          <p:nvPr/>
        </p:nvSpPr>
        <p:spPr>
          <a:xfrm>
            <a:off x="7680464" y="4011397"/>
            <a:ext cx="4134678" cy="1938992"/>
          </a:xfrm>
          <a:prstGeom prst="rect">
            <a:avLst/>
          </a:prstGeom>
          <a:noFill/>
        </p:spPr>
        <p:txBody>
          <a:bodyPr wrap="square" rtlCol="0">
            <a:spAutoFit/>
          </a:bodyPr>
          <a:lstStyle/>
          <a:p>
            <a:r>
              <a:rPr lang="it-IT" sz="2000" dirty="0"/>
              <a:t>Se durante un volo aereo venissero chiusi tutti i finestrini e si riuscisse a isolare la cabina dal rumore dei motori e dalle vibrazioni, non si avrebbe alcuna possibilità di capire se si è fermi o in movimento.</a:t>
            </a:r>
          </a:p>
        </p:txBody>
      </p:sp>
    </p:spTree>
    <p:extLst>
      <p:ext uri="{BB962C8B-B14F-4D97-AF65-F5344CB8AC3E}">
        <p14:creationId xmlns:p14="http://schemas.microsoft.com/office/powerpoint/2010/main" val="615007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15C9776-8931-43DD-8A0C-B54F46826C65}"/>
              </a:ext>
            </a:extLst>
          </p:cNvPr>
          <p:cNvSpPr txBox="1"/>
          <p:nvPr/>
        </p:nvSpPr>
        <p:spPr>
          <a:xfrm>
            <a:off x="2954406" y="291548"/>
            <a:ext cx="6283187" cy="646331"/>
          </a:xfrm>
          <a:prstGeom prst="rect">
            <a:avLst/>
          </a:prstGeom>
          <a:noFill/>
        </p:spPr>
        <p:txBody>
          <a:bodyPr wrap="square" rtlCol="0">
            <a:spAutoFit/>
          </a:bodyPr>
          <a:lstStyle/>
          <a:p>
            <a:r>
              <a:rPr lang="it-IT" sz="3600" b="1" dirty="0"/>
              <a:t>Sistemi di riferimento inerziali</a:t>
            </a:r>
            <a:endParaRPr lang="it-IT" b="1" dirty="0"/>
          </a:p>
        </p:txBody>
      </p:sp>
      <p:sp>
        <p:nvSpPr>
          <p:cNvPr id="3" name="CasellaDiTesto 2">
            <a:extLst>
              <a:ext uri="{FF2B5EF4-FFF2-40B4-BE49-F238E27FC236}">
                <a16:creationId xmlns:a16="http://schemas.microsoft.com/office/drawing/2014/main" id="{2A82F4EB-4701-461F-8C93-15CF96E84317}"/>
              </a:ext>
            </a:extLst>
          </p:cNvPr>
          <p:cNvSpPr txBox="1"/>
          <p:nvPr/>
        </p:nvSpPr>
        <p:spPr>
          <a:xfrm>
            <a:off x="854764" y="1216174"/>
            <a:ext cx="10091532" cy="2246769"/>
          </a:xfrm>
          <a:prstGeom prst="rect">
            <a:avLst/>
          </a:prstGeom>
          <a:noFill/>
        </p:spPr>
        <p:txBody>
          <a:bodyPr wrap="square" rtlCol="0">
            <a:spAutoFit/>
          </a:bodyPr>
          <a:lstStyle/>
          <a:p>
            <a:r>
              <a:rPr lang="it-IT" sz="2000" dirty="0"/>
              <a:t>La prima legge di Newton </a:t>
            </a:r>
            <a:r>
              <a:rPr lang="it-IT" sz="2000" b="1" dirty="0">
                <a:solidFill>
                  <a:srgbClr val="FF0000"/>
                </a:solidFill>
              </a:rPr>
              <a:t>non</a:t>
            </a:r>
            <a:r>
              <a:rPr lang="it-IT" sz="2000" dirty="0"/>
              <a:t> vale in tutti i sistemi di riferimento</a:t>
            </a:r>
          </a:p>
          <a:p>
            <a:endParaRPr lang="it-IT" sz="2000" dirty="0"/>
          </a:p>
          <a:p>
            <a:r>
              <a:rPr lang="it-IT" sz="2000" dirty="0"/>
              <a:t>Un sistema di riferimento è </a:t>
            </a:r>
            <a:r>
              <a:rPr lang="it-IT" sz="2000" b="1" dirty="0">
                <a:solidFill>
                  <a:schemeClr val="accent1"/>
                </a:solidFill>
              </a:rPr>
              <a:t>inerziale</a:t>
            </a:r>
            <a:r>
              <a:rPr lang="it-IT" sz="2000" dirty="0"/>
              <a:t> se in esso vale la prima legge di Newton</a:t>
            </a:r>
          </a:p>
          <a:p>
            <a:endParaRPr lang="it-IT" sz="2000" dirty="0"/>
          </a:p>
          <a:p>
            <a:r>
              <a:rPr lang="it-IT" sz="2000" dirty="0">
                <a:solidFill>
                  <a:schemeClr val="accent1"/>
                </a:solidFill>
              </a:rPr>
              <a:t>Qualunque sistema di riferimento in moto con velocità costante rispetto ad un riferimento inerziale è anch'esso inerziale</a:t>
            </a:r>
          </a:p>
          <a:p>
            <a:endParaRPr lang="it-IT" sz="2000" dirty="0"/>
          </a:p>
        </p:txBody>
      </p:sp>
      <p:pic>
        <p:nvPicPr>
          <p:cNvPr id="5" name="Immagine 4" descr="Immagine che contiene giallo, autobus, trasporto, arancia&#10;&#10;Descrizione generata automaticamente">
            <a:extLst>
              <a:ext uri="{FF2B5EF4-FFF2-40B4-BE49-F238E27FC236}">
                <a16:creationId xmlns:a16="http://schemas.microsoft.com/office/drawing/2014/main" id="{06CBD848-2CEC-45C9-A548-4ACC0B194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5496" y="3223798"/>
            <a:ext cx="2590800" cy="1762125"/>
          </a:xfrm>
          <a:prstGeom prst="rect">
            <a:avLst/>
          </a:prstGeom>
        </p:spPr>
      </p:pic>
      <p:sp>
        <p:nvSpPr>
          <p:cNvPr id="6" name="CasellaDiTesto 5">
            <a:extLst>
              <a:ext uri="{FF2B5EF4-FFF2-40B4-BE49-F238E27FC236}">
                <a16:creationId xmlns:a16="http://schemas.microsoft.com/office/drawing/2014/main" id="{7526555C-404D-42C3-9F5D-0EFE4A71446D}"/>
              </a:ext>
            </a:extLst>
          </p:cNvPr>
          <p:cNvSpPr txBox="1"/>
          <p:nvPr/>
        </p:nvSpPr>
        <p:spPr>
          <a:xfrm>
            <a:off x="854764" y="3223798"/>
            <a:ext cx="7295323" cy="3077766"/>
          </a:xfrm>
          <a:prstGeom prst="rect">
            <a:avLst/>
          </a:prstGeom>
          <a:noFill/>
        </p:spPr>
        <p:txBody>
          <a:bodyPr wrap="square" rtlCol="0">
            <a:spAutoFit/>
          </a:bodyPr>
          <a:lstStyle/>
          <a:p>
            <a:r>
              <a:rPr lang="it-IT" sz="2400" b="1" dirty="0"/>
              <a:t>Sistemi di riferimento accelerati NON sono inerziali</a:t>
            </a:r>
          </a:p>
          <a:p>
            <a:endParaRPr lang="it-IT" dirty="0"/>
          </a:p>
          <a:p>
            <a:r>
              <a:rPr lang="it-IT" dirty="0"/>
              <a:t>Uno scuola-bus fa una brusca frenata e gli zaini appoggiati sul</a:t>
            </a:r>
            <a:br>
              <a:rPr lang="it-IT" sz="2000" dirty="0"/>
            </a:br>
            <a:r>
              <a:rPr lang="it-IT" dirty="0"/>
              <a:t>pavimento scivolano in avanti. Come mai?</a:t>
            </a:r>
          </a:p>
          <a:p>
            <a:r>
              <a:rPr lang="it-IT" dirty="0"/>
              <a:t>Gli zaini continuano il loro stato di moto: mantengono velocità che avevano prima della frenata, anche quando l’autobus frena.</a:t>
            </a:r>
          </a:p>
          <a:p>
            <a:endParaRPr lang="it-IT" sz="2000" dirty="0"/>
          </a:p>
          <a:p>
            <a:endParaRPr lang="it-IT" sz="2000" dirty="0"/>
          </a:p>
          <a:p>
            <a:r>
              <a:rPr lang="it-IT" sz="2000" dirty="0"/>
              <a:t>Il loro moto non è causato da forze                              Non vale la 						legge di inerzia</a:t>
            </a:r>
          </a:p>
        </p:txBody>
      </p:sp>
      <p:sp>
        <p:nvSpPr>
          <p:cNvPr id="7" name="Freccia a destra 6">
            <a:extLst>
              <a:ext uri="{FF2B5EF4-FFF2-40B4-BE49-F238E27FC236}">
                <a16:creationId xmlns:a16="http://schemas.microsoft.com/office/drawing/2014/main" id="{8717FDD7-693E-45FD-B76A-26B78CA616A4}"/>
              </a:ext>
            </a:extLst>
          </p:cNvPr>
          <p:cNvSpPr/>
          <p:nvPr/>
        </p:nvSpPr>
        <p:spPr>
          <a:xfrm>
            <a:off x="5098263" y="5473282"/>
            <a:ext cx="997736" cy="520505"/>
          </a:xfrm>
          <a:prstGeom prst="rightArrow">
            <a:avLst/>
          </a:prstGeom>
          <a:solidFill>
            <a:schemeClr val="accent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60992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7334DC7-316B-492F-A9E0-7BCB2439508D}"/>
              </a:ext>
            </a:extLst>
          </p:cNvPr>
          <p:cNvSpPr txBox="1"/>
          <p:nvPr/>
        </p:nvSpPr>
        <p:spPr>
          <a:xfrm>
            <a:off x="4399307" y="225287"/>
            <a:ext cx="3393385" cy="646331"/>
          </a:xfrm>
          <a:prstGeom prst="rect">
            <a:avLst/>
          </a:prstGeom>
          <a:noFill/>
        </p:spPr>
        <p:txBody>
          <a:bodyPr wrap="square" rtlCol="0">
            <a:spAutoFit/>
          </a:bodyPr>
          <a:lstStyle/>
          <a:p>
            <a:r>
              <a:rPr lang="it-IT" sz="3600" b="1" dirty="0"/>
              <a:t>Massa inerziale</a:t>
            </a:r>
            <a:endParaRPr lang="it-IT" b="1" dirty="0"/>
          </a:p>
        </p:txBody>
      </p:sp>
      <mc:AlternateContent xmlns:mc="http://schemas.openxmlformats.org/markup-compatibility/2006">
        <mc:Choice xmlns:a14="http://schemas.microsoft.com/office/drawing/2010/main" Requires="a14">
          <p:sp>
            <p:nvSpPr>
              <p:cNvPr id="3" name="CasellaDiTesto 2">
                <a:extLst>
                  <a:ext uri="{FF2B5EF4-FFF2-40B4-BE49-F238E27FC236}">
                    <a16:creationId xmlns:a16="http://schemas.microsoft.com/office/drawing/2014/main" id="{41F0CAEC-7D4C-41AC-9611-F3A4E01D61A0}"/>
                  </a:ext>
                </a:extLst>
              </p:cNvPr>
              <p:cNvSpPr txBox="1"/>
              <p:nvPr/>
            </p:nvSpPr>
            <p:spPr>
              <a:xfrm>
                <a:off x="914399" y="1130610"/>
                <a:ext cx="10111410" cy="4386457"/>
              </a:xfrm>
              <a:prstGeom prst="rect">
                <a:avLst/>
              </a:prstGeom>
              <a:noFill/>
            </p:spPr>
            <p:txBody>
              <a:bodyPr wrap="square" rtlCol="0">
                <a:spAutoFit/>
              </a:bodyPr>
              <a:lstStyle/>
              <a:p>
                <a:r>
                  <a:rPr lang="it-IT" sz="2400" dirty="0"/>
                  <a:t>Una forza produce accelerazioni di intensità diversa su corpi diversi</a:t>
                </a:r>
              </a:p>
              <a:p>
                <a:endParaRPr lang="it-IT" sz="2400" dirty="0"/>
              </a:p>
              <a:p>
                <a:r>
                  <a:rPr lang="it-IT" sz="2400" b="1" dirty="0"/>
                  <a:t>Esempio</a:t>
                </a:r>
              </a:p>
              <a:p>
                <a:r>
                  <a:rPr lang="it-IT" sz="2400" dirty="0"/>
                  <a:t>Stesso calcio a </a:t>
                </a:r>
              </a:p>
              <a:p>
                <a:r>
                  <a:rPr lang="it-IT" sz="2400" dirty="0"/>
                  <a:t>Palla da tennis			grande accelerazione</a:t>
                </a:r>
              </a:p>
              <a:p>
                <a:r>
                  <a:rPr lang="it-IT" sz="2400" dirty="0"/>
                  <a:t>Palla da bowling		piccola accelerazione</a:t>
                </a:r>
              </a:p>
              <a:p>
                <a:endParaRPr lang="it-IT" sz="2400" dirty="0"/>
              </a:p>
              <a:p>
                <a:r>
                  <a:rPr lang="it-IT" sz="2400" dirty="0"/>
                  <a:t>La differenza di accelerazione è dovuta alla </a:t>
                </a:r>
                <a:r>
                  <a:rPr lang="it-IT" sz="2400" b="1" dirty="0"/>
                  <a:t>differenza di massa</a:t>
                </a:r>
              </a:p>
              <a:p>
                <a:endParaRPr lang="it-IT" sz="2400" dirty="0"/>
              </a:p>
              <a:p>
                <a:r>
                  <a:rPr lang="it-IT" sz="2400" dirty="0"/>
                  <a:t>Corpi </a:t>
                </a:r>
                <a:r>
                  <a:rPr lang="it-IT" sz="2400" b="1" dirty="0"/>
                  <a:t>meno</a:t>
                </a:r>
                <a:r>
                  <a:rPr lang="it-IT" sz="2400" dirty="0"/>
                  <a:t> massicci ricevono</a:t>
                </a:r>
              </a:p>
              <a:p>
                <a:r>
                  <a:rPr lang="it-IT" sz="2400" dirty="0"/>
                  <a:t>un'accelerazione </a:t>
                </a:r>
                <a:r>
                  <a:rPr lang="it-IT" sz="2400" b="1" dirty="0"/>
                  <a:t>maggiore			</a:t>
                </a:r>
                <a14:m>
                  <m:oMath xmlns:m="http://schemas.openxmlformats.org/officeDocument/2006/math">
                    <m:f>
                      <m:fPr>
                        <m:ctrlPr>
                          <a:rPr lang="it-IT" sz="2400" b="1" i="1" smtClean="0">
                            <a:latin typeface="Cambria Math" panose="02040503050406030204" pitchFamily="18" charset="0"/>
                          </a:rPr>
                        </m:ctrlPr>
                      </m:fPr>
                      <m:num>
                        <m:sSub>
                          <m:sSubPr>
                            <m:ctrlPr>
                              <a:rPr lang="it-IT" sz="2400" b="1" i="1" smtClean="0">
                                <a:latin typeface="Cambria Math" panose="02040503050406030204" pitchFamily="18" charset="0"/>
                              </a:rPr>
                            </m:ctrlPr>
                          </m:sSubPr>
                          <m:e>
                            <m:r>
                              <a:rPr lang="it-IT" sz="2400" b="1" i="1" smtClean="0">
                                <a:latin typeface="Cambria Math" panose="02040503050406030204" pitchFamily="18" charset="0"/>
                              </a:rPr>
                              <m:t>𝒎</m:t>
                            </m:r>
                          </m:e>
                          <m:sub>
                            <m:r>
                              <a:rPr lang="it-IT" sz="2400" b="1" i="1" smtClean="0">
                                <a:latin typeface="Cambria Math" panose="02040503050406030204" pitchFamily="18" charset="0"/>
                              </a:rPr>
                              <m:t>𝟏</m:t>
                            </m:r>
                          </m:sub>
                        </m:sSub>
                      </m:num>
                      <m:den>
                        <m:sSub>
                          <m:sSubPr>
                            <m:ctrlPr>
                              <a:rPr lang="it-IT" sz="2400" b="1" i="1" smtClean="0">
                                <a:latin typeface="Cambria Math" panose="02040503050406030204" pitchFamily="18" charset="0"/>
                              </a:rPr>
                            </m:ctrlPr>
                          </m:sSubPr>
                          <m:e>
                            <m:r>
                              <a:rPr lang="it-IT" sz="2400" b="1" i="1" smtClean="0">
                                <a:latin typeface="Cambria Math" panose="02040503050406030204" pitchFamily="18" charset="0"/>
                              </a:rPr>
                              <m:t>𝒎</m:t>
                            </m:r>
                          </m:e>
                          <m:sub>
                            <m:r>
                              <a:rPr lang="it-IT" sz="2400" b="1" i="1" smtClean="0">
                                <a:latin typeface="Cambria Math" panose="02040503050406030204" pitchFamily="18" charset="0"/>
                              </a:rPr>
                              <m:t>𝟐</m:t>
                            </m:r>
                          </m:sub>
                        </m:sSub>
                      </m:den>
                    </m:f>
                    <m:r>
                      <a:rPr lang="it-IT" sz="2400" b="1" i="1" smtClean="0">
                        <a:latin typeface="Cambria Math" panose="02040503050406030204" pitchFamily="18" charset="0"/>
                      </a:rPr>
                      <m:t>=</m:t>
                    </m:r>
                    <m:f>
                      <m:fPr>
                        <m:ctrlPr>
                          <a:rPr lang="it-IT" sz="2400" b="1" i="1" smtClean="0">
                            <a:latin typeface="Cambria Math" panose="02040503050406030204" pitchFamily="18" charset="0"/>
                          </a:rPr>
                        </m:ctrlPr>
                      </m:fPr>
                      <m:num>
                        <m:sSub>
                          <m:sSubPr>
                            <m:ctrlPr>
                              <a:rPr lang="it-IT" sz="2400" b="1" i="1" smtClean="0">
                                <a:latin typeface="Cambria Math" panose="02040503050406030204" pitchFamily="18" charset="0"/>
                              </a:rPr>
                            </m:ctrlPr>
                          </m:sSubPr>
                          <m:e>
                            <m:r>
                              <a:rPr lang="it-IT" sz="2400" b="1" i="1" smtClean="0">
                                <a:latin typeface="Cambria Math" panose="02040503050406030204" pitchFamily="18" charset="0"/>
                              </a:rPr>
                              <m:t>𝒂</m:t>
                            </m:r>
                          </m:e>
                          <m:sub>
                            <m:r>
                              <a:rPr lang="it-IT" sz="2400" b="1" i="1" smtClean="0">
                                <a:latin typeface="Cambria Math" panose="02040503050406030204" pitchFamily="18" charset="0"/>
                              </a:rPr>
                              <m:t>𝟐</m:t>
                            </m:r>
                          </m:sub>
                        </m:sSub>
                      </m:num>
                      <m:den>
                        <m:sSub>
                          <m:sSubPr>
                            <m:ctrlPr>
                              <a:rPr lang="it-IT" sz="2400" b="1" i="1" smtClean="0">
                                <a:latin typeface="Cambria Math" panose="02040503050406030204" pitchFamily="18" charset="0"/>
                              </a:rPr>
                            </m:ctrlPr>
                          </m:sSubPr>
                          <m:e>
                            <m:r>
                              <a:rPr lang="it-IT" sz="2400" b="1" i="1" smtClean="0">
                                <a:latin typeface="Cambria Math" panose="02040503050406030204" pitchFamily="18" charset="0"/>
                              </a:rPr>
                              <m:t>𝒂</m:t>
                            </m:r>
                          </m:e>
                          <m:sub>
                            <m:r>
                              <a:rPr lang="it-IT" sz="2400" b="1" i="1" smtClean="0">
                                <a:latin typeface="Cambria Math" panose="02040503050406030204" pitchFamily="18" charset="0"/>
                              </a:rPr>
                              <m:t>𝟏</m:t>
                            </m:r>
                          </m:sub>
                        </m:sSub>
                      </m:den>
                    </m:f>
                  </m:oMath>
                </a14:m>
                <a:endParaRPr lang="it-IT" sz="2400" b="1" dirty="0"/>
              </a:p>
            </p:txBody>
          </p:sp>
        </mc:Choice>
        <mc:Fallback>
          <p:sp>
            <p:nvSpPr>
              <p:cNvPr id="3" name="CasellaDiTesto 2">
                <a:extLst>
                  <a:ext uri="{FF2B5EF4-FFF2-40B4-BE49-F238E27FC236}">
                    <a16:creationId xmlns:a16="http://schemas.microsoft.com/office/drawing/2014/main" id="{41F0CAEC-7D4C-41AC-9611-F3A4E01D61A0}"/>
                  </a:ext>
                </a:extLst>
              </p:cNvPr>
              <p:cNvSpPr txBox="1">
                <a:spLocks noRot="1" noChangeAspect="1" noMove="1" noResize="1" noEditPoints="1" noAdjustHandles="1" noChangeArrowheads="1" noChangeShapeType="1" noTextEdit="1"/>
              </p:cNvSpPr>
              <p:nvPr/>
            </p:nvSpPr>
            <p:spPr>
              <a:xfrm>
                <a:off x="914399" y="1130610"/>
                <a:ext cx="10111410" cy="4386457"/>
              </a:xfrm>
              <a:prstGeom prst="rect">
                <a:avLst/>
              </a:prstGeom>
              <a:blipFill>
                <a:blip r:embed="rId2"/>
                <a:stretch>
                  <a:fillRect l="-904" t="-1111"/>
                </a:stretch>
              </a:blipFill>
            </p:spPr>
            <p:txBody>
              <a:bodyPr/>
              <a:lstStyle/>
              <a:p>
                <a:r>
                  <a:rPr lang="it-IT">
                    <a:noFill/>
                  </a:rPr>
                  <a:t> </a:t>
                </a:r>
              </a:p>
            </p:txBody>
          </p:sp>
        </mc:Fallback>
      </mc:AlternateContent>
      <p:cxnSp>
        <p:nvCxnSpPr>
          <p:cNvPr id="7" name="Connettore 2 6">
            <a:extLst>
              <a:ext uri="{FF2B5EF4-FFF2-40B4-BE49-F238E27FC236}">
                <a16:creationId xmlns:a16="http://schemas.microsoft.com/office/drawing/2014/main" id="{0F3971B3-EDE4-450F-AB18-884BA9D626DD}"/>
              </a:ext>
            </a:extLst>
          </p:cNvPr>
          <p:cNvCxnSpPr/>
          <p:nvPr/>
        </p:nvCxnSpPr>
        <p:spPr>
          <a:xfrm>
            <a:off x="3299791" y="2862470"/>
            <a:ext cx="94090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a16="http://schemas.microsoft.com/office/drawing/2014/main" id="{76202A04-C6C4-4410-8FBF-F602B7F1A319}"/>
              </a:ext>
            </a:extLst>
          </p:cNvPr>
          <p:cNvCxnSpPr/>
          <p:nvPr/>
        </p:nvCxnSpPr>
        <p:spPr>
          <a:xfrm>
            <a:off x="3299791" y="3213652"/>
            <a:ext cx="94090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7695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FB71732-D87A-466A-B082-61920AF47C6F}"/>
              </a:ext>
            </a:extLst>
          </p:cNvPr>
          <p:cNvSpPr txBox="1"/>
          <p:nvPr/>
        </p:nvSpPr>
        <p:spPr>
          <a:xfrm>
            <a:off x="5274365" y="159025"/>
            <a:ext cx="1643269" cy="646331"/>
          </a:xfrm>
          <a:prstGeom prst="rect">
            <a:avLst/>
          </a:prstGeom>
          <a:noFill/>
        </p:spPr>
        <p:txBody>
          <a:bodyPr wrap="square" rtlCol="0">
            <a:spAutoFit/>
          </a:bodyPr>
          <a:lstStyle/>
          <a:p>
            <a:r>
              <a:rPr lang="it-IT" sz="3600" b="1" dirty="0"/>
              <a:t>Massa</a:t>
            </a:r>
            <a:endParaRPr lang="it-IT" b="1" dirty="0"/>
          </a:p>
        </p:txBody>
      </p:sp>
      <mc:AlternateContent xmlns:mc="http://schemas.openxmlformats.org/markup-compatibility/2006">
        <mc:Choice xmlns:a14="http://schemas.microsoft.com/office/drawing/2010/main" Requires="a14">
          <p:sp>
            <p:nvSpPr>
              <p:cNvPr id="3" name="CasellaDiTesto 2">
                <a:extLst>
                  <a:ext uri="{FF2B5EF4-FFF2-40B4-BE49-F238E27FC236}">
                    <a16:creationId xmlns:a16="http://schemas.microsoft.com/office/drawing/2014/main" id="{73149531-404F-422A-AB13-F5B31602EC3D}"/>
                  </a:ext>
                </a:extLst>
              </p:cNvPr>
              <p:cNvSpPr txBox="1"/>
              <p:nvPr/>
            </p:nvSpPr>
            <p:spPr>
              <a:xfrm>
                <a:off x="689113" y="1020417"/>
                <a:ext cx="10866783" cy="5262979"/>
              </a:xfrm>
              <a:prstGeom prst="rect">
                <a:avLst/>
              </a:prstGeom>
              <a:noFill/>
            </p:spPr>
            <p:txBody>
              <a:bodyPr wrap="square" rtlCol="0">
                <a:spAutoFit/>
              </a:bodyPr>
              <a:lstStyle/>
              <a:p>
                <a:pPr marL="285750" indent="-285750">
                  <a:buFont typeface="Arial" panose="020B0604020202020204" pitchFamily="34" charset="0"/>
                  <a:buChar char="•"/>
                </a:pPr>
                <a:r>
                  <a:rPr lang="it-IT" sz="2400" dirty="0"/>
                  <a:t>Proprietà intrinseca di un corpo</a:t>
                </a:r>
              </a:p>
              <a:p>
                <a:pPr marL="285750" indent="-285750">
                  <a:buFont typeface="Arial" panose="020B0604020202020204" pitchFamily="34" charset="0"/>
                  <a:buChar char="•"/>
                </a:pPr>
                <a:r>
                  <a:rPr lang="it-IT" sz="2400" dirty="0"/>
                  <a:t>Indipendente da ciò che lo circonda</a:t>
                </a:r>
              </a:p>
              <a:p>
                <a:pPr marL="285750" indent="-285750">
                  <a:buFont typeface="Arial" panose="020B0604020202020204" pitchFamily="34" charset="0"/>
                  <a:buChar char="•"/>
                </a:pPr>
                <a:r>
                  <a:rPr lang="it-IT" sz="2400" dirty="0"/>
                  <a:t>Indipendente dal metodo di misura</a:t>
                </a:r>
              </a:p>
              <a:p>
                <a:pPr marL="285750" indent="-285750">
                  <a:buFont typeface="Arial" panose="020B0604020202020204" pitchFamily="34" charset="0"/>
                  <a:buChar char="•"/>
                </a:pPr>
                <a:r>
                  <a:rPr lang="it-IT" sz="2400" dirty="0"/>
                  <a:t>Grandezza scalare</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b="1" dirty="0"/>
                  <a:t>Massa  ≠  Peso</a:t>
                </a:r>
              </a:p>
              <a:p>
                <a:pPr marL="285750" indent="-285750">
                  <a:buFont typeface="Arial" panose="020B0604020202020204" pitchFamily="34" charset="0"/>
                  <a:buChar char="•"/>
                </a:pPr>
                <a:endParaRPr lang="it-IT" sz="2400" b="1" dirty="0"/>
              </a:p>
              <a:p>
                <a:r>
                  <a:rPr lang="it-IT" sz="2400" b="1" dirty="0"/>
                  <a:t>Massa: </a:t>
                </a:r>
                <a:r>
                  <a:rPr lang="it-IT" sz="2000" dirty="0"/>
                  <a:t>mette in relazione forza applicata al corpo e accelerazione subita</a:t>
                </a:r>
              </a:p>
              <a:p>
                <a:endParaRPr lang="it-IT" sz="2800" b="1" dirty="0"/>
              </a:p>
              <a:p>
                <a:r>
                  <a:rPr lang="it-IT" sz="2400" b="1" dirty="0"/>
                  <a:t>Peso: </a:t>
                </a:r>
                <a:r>
                  <a:rPr lang="it-IT" sz="2000" dirty="0"/>
                  <a:t>modulo della forza esercitata dalla terra sul corpo</a:t>
                </a:r>
              </a:p>
              <a:p>
                <a:endParaRPr lang="it-IT" sz="2000" b="1" dirty="0"/>
              </a:p>
              <a:p>
                <a:r>
                  <a:rPr lang="it-IT" sz="2000" b="1" dirty="0"/>
                  <a:t>Esempio: </a:t>
                </a:r>
                <a:r>
                  <a:rPr lang="it-IT" sz="2000" dirty="0"/>
                  <a:t>Terra – Luna           </a:t>
                </a:r>
                <a14:m>
                  <m:oMath xmlns:m="http://schemas.openxmlformats.org/officeDocument/2006/math">
                    <m:sSub>
                      <m:sSubPr>
                        <m:ctrlPr>
                          <a:rPr lang="it-IT" sz="2400" b="1" i="1" smtClean="0">
                            <a:latin typeface="Cambria Math" panose="02040503050406030204" pitchFamily="18" charset="0"/>
                          </a:rPr>
                        </m:ctrlPr>
                      </m:sSubPr>
                      <m:e>
                        <m:r>
                          <a:rPr lang="it-IT" sz="2400" b="1" i="1" smtClean="0">
                            <a:latin typeface="Cambria Math" panose="02040503050406030204" pitchFamily="18" charset="0"/>
                          </a:rPr>
                          <m:t>𝒎</m:t>
                        </m:r>
                      </m:e>
                      <m:sub>
                        <m:r>
                          <a:rPr lang="it-IT" sz="2400" b="1" i="1" smtClean="0">
                            <a:latin typeface="Cambria Math" panose="02040503050406030204" pitchFamily="18" charset="0"/>
                          </a:rPr>
                          <m:t>𝒍𝒖𝒏𝒂</m:t>
                        </m:r>
                      </m:sub>
                    </m:sSub>
                    <m:r>
                      <a:rPr lang="it-IT" sz="2400" b="1" i="1" smtClean="0">
                        <a:latin typeface="Cambria Math" panose="02040503050406030204" pitchFamily="18" charset="0"/>
                      </a:rPr>
                      <m:t>=</m:t>
                    </m:r>
                    <m:sSub>
                      <m:sSubPr>
                        <m:ctrlPr>
                          <a:rPr lang="it-IT" sz="2400" b="1" i="1" smtClean="0">
                            <a:latin typeface="Cambria Math" panose="02040503050406030204" pitchFamily="18" charset="0"/>
                          </a:rPr>
                        </m:ctrlPr>
                      </m:sSubPr>
                      <m:e>
                        <m:r>
                          <a:rPr lang="it-IT" sz="2400" b="1" i="1" smtClean="0">
                            <a:latin typeface="Cambria Math" panose="02040503050406030204" pitchFamily="18" charset="0"/>
                          </a:rPr>
                          <m:t>𝒎</m:t>
                        </m:r>
                      </m:e>
                      <m:sub>
                        <m:r>
                          <a:rPr lang="it-IT" sz="2400" b="1" i="1" smtClean="0">
                            <a:latin typeface="Cambria Math" panose="02040503050406030204" pitchFamily="18" charset="0"/>
                          </a:rPr>
                          <m:t>𝒕𝒆𝒓𝒓𝒂</m:t>
                        </m:r>
                      </m:sub>
                    </m:sSub>
                  </m:oMath>
                </a14:m>
                <a:endParaRPr lang="it-IT" sz="2000" b="1" dirty="0"/>
              </a:p>
              <a:p>
                <a:r>
                  <a:rPr lang="it-IT" sz="2400" b="1" dirty="0"/>
                  <a:t>				</a:t>
                </a:r>
              </a:p>
              <a:p>
                <a:r>
                  <a:rPr lang="it-IT" sz="2400" b="1" dirty="0"/>
                  <a:t>			</a:t>
                </a:r>
                <a14:m>
                  <m:oMath xmlns:m="http://schemas.openxmlformats.org/officeDocument/2006/math">
                    <m:r>
                      <a:rPr lang="it-IT" sz="2400" b="1" i="1" smtClean="0">
                        <a:latin typeface="Cambria Math" panose="02040503050406030204" pitchFamily="18" charset="0"/>
                      </a:rPr>
                      <m:t>𝒑𝒆𝒔</m:t>
                    </m:r>
                    <m:sSub>
                      <m:sSubPr>
                        <m:ctrlPr>
                          <a:rPr lang="it-IT" sz="2400" b="1" i="1" smtClean="0">
                            <a:latin typeface="Cambria Math" panose="02040503050406030204" pitchFamily="18" charset="0"/>
                          </a:rPr>
                        </m:ctrlPr>
                      </m:sSubPr>
                      <m:e>
                        <m:r>
                          <a:rPr lang="it-IT" sz="2400" b="1" i="1" smtClean="0">
                            <a:latin typeface="Cambria Math" panose="02040503050406030204" pitchFamily="18" charset="0"/>
                          </a:rPr>
                          <m:t>𝒐</m:t>
                        </m:r>
                      </m:e>
                      <m:sub>
                        <m:r>
                          <a:rPr lang="it-IT" sz="2400" b="1" i="1" smtClean="0">
                            <a:latin typeface="Cambria Math" panose="02040503050406030204" pitchFamily="18" charset="0"/>
                          </a:rPr>
                          <m:t>𝒍𝒖𝒏𝒂</m:t>
                        </m:r>
                      </m:sub>
                    </m:sSub>
                    <m:r>
                      <a:rPr lang="it-IT" sz="2400" b="1" i="1" smtClean="0">
                        <a:latin typeface="Cambria Math" panose="02040503050406030204" pitchFamily="18" charset="0"/>
                      </a:rPr>
                      <m:t>&lt;</m:t>
                    </m:r>
                    <m:r>
                      <a:rPr lang="it-IT" sz="2400" b="1" i="1" smtClean="0">
                        <a:latin typeface="Cambria Math" panose="02040503050406030204" pitchFamily="18" charset="0"/>
                      </a:rPr>
                      <m:t>𝒑𝒆𝒔</m:t>
                    </m:r>
                    <m:sSub>
                      <m:sSubPr>
                        <m:ctrlPr>
                          <a:rPr lang="it-IT" sz="2400" b="1" i="1" smtClean="0">
                            <a:latin typeface="Cambria Math" panose="02040503050406030204" pitchFamily="18" charset="0"/>
                          </a:rPr>
                        </m:ctrlPr>
                      </m:sSubPr>
                      <m:e>
                        <m:r>
                          <a:rPr lang="it-IT" sz="2400" b="1" i="1" smtClean="0">
                            <a:latin typeface="Cambria Math" panose="02040503050406030204" pitchFamily="18" charset="0"/>
                          </a:rPr>
                          <m:t>𝒐</m:t>
                        </m:r>
                      </m:e>
                      <m:sub>
                        <m:r>
                          <a:rPr lang="it-IT" sz="2400" b="1" i="1" smtClean="0">
                            <a:latin typeface="Cambria Math" panose="02040503050406030204" pitchFamily="18" charset="0"/>
                          </a:rPr>
                          <m:t>𝒕𝒆𝒓𝒓𝒂</m:t>
                        </m:r>
                      </m:sub>
                    </m:sSub>
                  </m:oMath>
                </a14:m>
                <a:endParaRPr lang="it-IT" sz="2400" b="1" dirty="0"/>
              </a:p>
            </p:txBody>
          </p:sp>
        </mc:Choice>
        <mc:Fallback>
          <p:sp>
            <p:nvSpPr>
              <p:cNvPr id="3" name="CasellaDiTesto 2">
                <a:extLst>
                  <a:ext uri="{FF2B5EF4-FFF2-40B4-BE49-F238E27FC236}">
                    <a16:creationId xmlns:a16="http://schemas.microsoft.com/office/drawing/2014/main" id="{73149531-404F-422A-AB13-F5B31602EC3D}"/>
                  </a:ext>
                </a:extLst>
              </p:cNvPr>
              <p:cNvSpPr txBox="1">
                <a:spLocks noRot="1" noChangeAspect="1" noMove="1" noResize="1" noEditPoints="1" noAdjustHandles="1" noChangeArrowheads="1" noChangeShapeType="1" noTextEdit="1"/>
              </p:cNvSpPr>
              <p:nvPr/>
            </p:nvSpPr>
            <p:spPr>
              <a:xfrm>
                <a:off x="689113" y="1020417"/>
                <a:ext cx="10866783" cy="5262979"/>
              </a:xfrm>
              <a:prstGeom prst="rect">
                <a:avLst/>
              </a:prstGeom>
              <a:blipFill>
                <a:blip r:embed="rId2"/>
                <a:stretch>
                  <a:fillRect l="-841" t="-926"/>
                </a:stretch>
              </a:blipFill>
            </p:spPr>
            <p:txBody>
              <a:bodyPr/>
              <a:lstStyle/>
              <a:p>
                <a:r>
                  <a:rPr lang="it-IT">
                    <a:noFill/>
                  </a:rPr>
                  <a:t> </a:t>
                </a:r>
              </a:p>
            </p:txBody>
          </p:sp>
        </mc:Fallback>
      </mc:AlternateContent>
    </p:spTree>
    <p:extLst>
      <p:ext uri="{BB962C8B-B14F-4D97-AF65-F5344CB8AC3E}">
        <p14:creationId xmlns:p14="http://schemas.microsoft.com/office/powerpoint/2010/main" val="3228088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8E4C9B8-0DE8-4A0C-8A77-B0B46D37A3B5}"/>
              </a:ext>
            </a:extLst>
          </p:cNvPr>
          <p:cNvSpPr txBox="1"/>
          <p:nvPr/>
        </p:nvSpPr>
        <p:spPr>
          <a:xfrm>
            <a:off x="3372678" y="159025"/>
            <a:ext cx="5446644" cy="646331"/>
          </a:xfrm>
          <a:prstGeom prst="rect">
            <a:avLst/>
          </a:prstGeom>
          <a:noFill/>
        </p:spPr>
        <p:txBody>
          <a:bodyPr wrap="square" rtlCol="0">
            <a:spAutoFit/>
          </a:bodyPr>
          <a:lstStyle/>
          <a:p>
            <a:r>
              <a:rPr lang="it-IT" sz="3600" b="1" dirty="0"/>
              <a:t>Seconda legge di Newton</a:t>
            </a:r>
            <a:endParaRPr lang="it-IT" b="1" dirty="0"/>
          </a:p>
        </p:txBody>
      </p:sp>
      <p:sp>
        <p:nvSpPr>
          <p:cNvPr id="3" name="CasellaDiTesto 2">
            <a:extLst>
              <a:ext uri="{FF2B5EF4-FFF2-40B4-BE49-F238E27FC236}">
                <a16:creationId xmlns:a16="http://schemas.microsoft.com/office/drawing/2014/main" id="{F1D4FD46-E115-4885-8B30-FFD48DBD5043}"/>
              </a:ext>
            </a:extLst>
          </p:cNvPr>
          <p:cNvSpPr txBox="1"/>
          <p:nvPr/>
        </p:nvSpPr>
        <p:spPr>
          <a:xfrm>
            <a:off x="1205948" y="1033670"/>
            <a:ext cx="9634330" cy="1569660"/>
          </a:xfrm>
          <a:prstGeom prst="rect">
            <a:avLst/>
          </a:prstGeom>
          <a:noFill/>
        </p:spPr>
        <p:txBody>
          <a:bodyPr wrap="square" rtlCol="0">
            <a:spAutoFit/>
          </a:bodyPr>
          <a:lstStyle/>
          <a:p>
            <a:r>
              <a:rPr lang="it-IT" sz="2400" dirty="0"/>
              <a:t>L'accelerazione di un oggetto è</a:t>
            </a:r>
          </a:p>
          <a:p>
            <a:endParaRPr lang="it-IT" sz="2400" dirty="0"/>
          </a:p>
          <a:p>
            <a:pPr marL="285750" indent="-285750">
              <a:buFont typeface="Wingdings" panose="05000000000000000000" pitchFamily="2" charset="2"/>
              <a:buChar char="v"/>
            </a:pPr>
            <a:r>
              <a:rPr lang="it-IT" sz="2400" b="1" dirty="0"/>
              <a:t>Direttamente proporzionale</a:t>
            </a:r>
            <a:r>
              <a:rPr lang="it-IT" sz="2400" dirty="0"/>
              <a:t> alla </a:t>
            </a:r>
            <a:r>
              <a:rPr lang="it-IT" sz="2400" b="1" dirty="0"/>
              <a:t>forza</a:t>
            </a:r>
            <a:r>
              <a:rPr lang="it-IT" sz="2400" dirty="0"/>
              <a:t> risultante su di esso</a:t>
            </a:r>
          </a:p>
          <a:p>
            <a:pPr marL="285750" indent="-285750">
              <a:buFont typeface="Wingdings" panose="05000000000000000000" pitchFamily="2" charset="2"/>
              <a:buChar char="v"/>
            </a:pPr>
            <a:r>
              <a:rPr lang="it-IT" sz="2400" b="1" dirty="0"/>
              <a:t>Inversamente proporzionale </a:t>
            </a:r>
            <a:r>
              <a:rPr lang="it-IT" sz="2400" dirty="0"/>
              <a:t>alla sua </a:t>
            </a:r>
            <a:r>
              <a:rPr lang="it-IT" sz="2400" b="1" dirty="0"/>
              <a:t>massa</a:t>
            </a:r>
          </a:p>
        </p:txBody>
      </p:sp>
      <mc:AlternateContent xmlns:mc="http://schemas.openxmlformats.org/markup-compatibility/2006">
        <mc:Choice xmlns:a14="http://schemas.microsoft.com/office/drawing/2010/main" Requires="a14">
          <p:sp>
            <p:nvSpPr>
              <p:cNvPr id="4" name="CasellaDiTesto 3">
                <a:extLst>
                  <a:ext uri="{FF2B5EF4-FFF2-40B4-BE49-F238E27FC236}">
                    <a16:creationId xmlns:a16="http://schemas.microsoft.com/office/drawing/2014/main" id="{81430D1B-3026-46D1-8D17-FA9E620B5275}"/>
                  </a:ext>
                </a:extLst>
              </p:cNvPr>
              <p:cNvSpPr txBox="1"/>
              <p:nvPr/>
            </p:nvSpPr>
            <p:spPr>
              <a:xfrm>
                <a:off x="1552555" y="2995078"/>
                <a:ext cx="7217937" cy="193732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nary>
                        <m:naryPr>
                          <m:chr m:val="∑"/>
                          <m:subHide m:val="on"/>
                          <m:supHide m:val="on"/>
                          <m:ctrlPr>
                            <a:rPr lang="it-IT" sz="2400" i="1" smtClean="0">
                              <a:latin typeface="Cambria Math" panose="02040503050406030204" pitchFamily="18" charset="0"/>
                            </a:rPr>
                          </m:ctrlPr>
                        </m:naryPr>
                        <m:sub/>
                        <m:sup/>
                        <m:e>
                          <m:acc>
                            <m:accPr>
                              <m:chr m:val="⃗"/>
                              <m:ctrlPr>
                                <a:rPr lang="it-IT" sz="2400" i="1" smtClean="0">
                                  <a:latin typeface="Cambria Math" panose="02040503050406030204" pitchFamily="18" charset="0"/>
                                </a:rPr>
                              </m:ctrlPr>
                            </m:accPr>
                            <m:e>
                              <m:r>
                                <a:rPr lang="it-IT" sz="2400" b="1" i="1" smtClean="0">
                                  <a:latin typeface="Cambria Math" panose="02040503050406030204" pitchFamily="18" charset="0"/>
                                </a:rPr>
                                <m:t>𝑭</m:t>
                              </m:r>
                            </m:e>
                          </m:acc>
                          <m:r>
                            <a:rPr lang="it-IT" sz="2400" b="0" i="1" smtClean="0">
                              <a:latin typeface="Cambria Math" panose="02040503050406030204" pitchFamily="18" charset="0"/>
                            </a:rPr>
                            <m:t>=</m:t>
                          </m:r>
                          <m:r>
                            <a:rPr lang="it-IT" sz="2400" b="0" i="1" smtClean="0">
                              <a:latin typeface="Cambria Math" panose="02040503050406030204" pitchFamily="18" charset="0"/>
                            </a:rPr>
                            <m:t>𝑚</m:t>
                          </m:r>
                          <m:acc>
                            <m:accPr>
                              <m:chr m:val="⃗"/>
                              <m:ctrlPr>
                                <a:rPr lang="it-IT" sz="2400" i="1" smtClean="0">
                                  <a:latin typeface="Cambria Math" panose="02040503050406030204" pitchFamily="18" charset="0"/>
                                </a:rPr>
                              </m:ctrlPr>
                            </m:accPr>
                            <m:e>
                              <m:r>
                                <a:rPr lang="it-IT" sz="2400" b="1" i="1" smtClean="0">
                                  <a:latin typeface="Cambria Math" panose="02040503050406030204" pitchFamily="18" charset="0"/>
                                </a:rPr>
                                <m:t>𝒂</m:t>
                              </m:r>
                            </m:e>
                          </m:acc>
                          <m:r>
                            <a:rPr lang="it-IT" sz="2400" b="1" i="1" smtClean="0">
                              <a:latin typeface="Cambria Math" panose="02040503050406030204" pitchFamily="18" charset="0"/>
                            </a:rPr>
                            <m:t>    </m:t>
                          </m:r>
                          <m:groupChr>
                            <m:groupChrPr>
                              <m:chr m:val="⇒"/>
                              <m:pos m:val="top"/>
                              <m:ctrlPr>
                                <a:rPr lang="it-IT" sz="2400" b="1" i="1" smtClean="0">
                                  <a:latin typeface="Cambria Math" panose="02040503050406030204" pitchFamily="18" charset="0"/>
                                </a:rPr>
                              </m:ctrlPr>
                            </m:groupChrPr>
                            <m:e/>
                          </m:groupChr>
                          <m:r>
                            <a:rPr lang="it-IT" sz="2400" b="1" i="1" smtClean="0">
                              <a:latin typeface="Cambria Math" panose="02040503050406030204" pitchFamily="18" charset="0"/>
                            </a:rPr>
                            <m:t>     </m:t>
                          </m:r>
                          <m:d>
                            <m:dPr>
                              <m:begChr m:val="{"/>
                              <m:endChr m:val=""/>
                              <m:ctrlPr>
                                <a:rPr lang="it-IT" sz="2400" i="1" smtClean="0">
                                  <a:latin typeface="Cambria Math" panose="02040503050406030204" pitchFamily="18" charset="0"/>
                                </a:rPr>
                              </m:ctrlPr>
                            </m:dPr>
                            <m:e>
                              <m:eqArr>
                                <m:eqArrPr>
                                  <m:ctrlPr>
                                    <a:rPr lang="it-IT" sz="2400" i="1" smtClean="0">
                                      <a:latin typeface="Cambria Math" panose="02040503050406030204" pitchFamily="18" charset="0"/>
                                    </a:rPr>
                                  </m:ctrlPr>
                                </m:eqArrPr>
                                <m:e>
                                  <m:nary>
                                    <m:naryPr>
                                      <m:chr m:val="∑"/>
                                      <m:subHide m:val="on"/>
                                      <m:supHide m:val="on"/>
                                      <m:ctrlPr>
                                        <a:rPr lang="it-IT" sz="2400" i="1" smtClean="0">
                                          <a:latin typeface="Cambria Math" panose="02040503050406030204" pitchFamily="18" charset="0"/>
                                        </a:rPr>
                                      </m:ctrlPr>
                                    </m:naryPr>
                                    <m:sub/>
                                    <m:sup/>
                                    <m:e>
                                      <m:sSub>
                                        <m:sSubPr>
                                          <m:ctrlPr>
                                            <a:rPr lang="it-IT" sz="2400" i="1" smtClean="0">
                                              <a:latin typeface="Cambria Math" panose="02040503050406030204" pitchFamily="18" charset="0"/>
                                            </a:rPr>
                                          </m:ctrlPr>
                                        </m:sSubPr>
                                        <m:e>
                                          <m:r>
                                            <a:rPr lang="it-IT" sz="2400" b="0" i="1" smtClean="0">
                                              <a:latin typeface="Cambria Math" panose="02040503050406030204" pitchFamily="18" charset="0"/>
                                            </a:rPr>
                                            <m:t>𝐹</m:t>
                                          </m:r>
                                        </m:e>
                                        <m:sub>
                                          <m:r>
                                            <a:rPr lang="it-IT" sz="2400" b="0" i="1" smtClean="0">
                                              <a:latin typeface="Cambria Math" panose="02040503050406030204" pitchFamily="18" charset="0"/>
                                            </a:rPr>
                                            <m:t>𝑥</m:t>
                                          </m:r>
                                        </m:sub>
                                      </m:sSub>
                                      <m:r>
                                        <a:rPr lang="it-IT" sz="2400" b="0" i="1" smtClean="0">
                                          <a:latin typeface="Cambria Math" panose="02040503050406030204" pitchFamily="18" charset="0"/>
                                        </a:rPr>
                                        <m:t>=</m:t>
                                      </m:r>
                                      <m:r>
                                        <a:rPr lang="it-IT" sz="2400" b="0" i="1" smtClean="0">
                                          <a:latin typeface="Cambria Math" panose="02040503050406030204" pitchFamily="18" charset="0"/>
                                        </a:rPr>
                                        <m:t>𝑚</m:t>
                                      </m:r>
                                      <m:r>
                                        <a:rPr lang="it-IT" sz="2400" b="0" i="1" smtClean="0">
                                          <a:latin typeface="Cambria Math" panose="02040503050406030204" pitchFamily="18" charset="0"/>
                                        </a:rPr>
                                        <m:t> </m:t>
                                      </m:r>
                                      <m:sSub>
                                        <m:sSubPr>
                                          <m:ctrlPr>
                                            <a:rPr lang="it-IT" sz="2400" i="1" smtClean="0">
                                              <a:latin typeface="Cambria Math" panose="02040503050406030204" pitchFamily="18" charset="0"/>
                                            </a:rPr>
                                          </m:ctrlPr>
                                        </m:sSubPr>
                                        <m:e>
                                          <m:r>
                                            <a:rPr lang="it-IT" sz="2400" b="0" i="1" smtClean="0">
                                              <a:latin typeface="Cambria Math" panose="02040503050406030204" pitchFamily="18" charset="0"/>
                                            </a:rPr>
                                            <m:t>𝑎</m:t>
                                          </m:r>
                                        </m:e>
                                        <m:sub>
                                          <m:r>
                                            <a:rPr lang="it-IT" sz="2400" b="0" i="1" smtClean="0">
                                              <a:latin typeface="Cambria Math" panose="02040503050406030204" pitchFamily="18" charset="0"/>
                                            </a:rPr>
                                            <m:t>𝑥</m:t>
                                          </m:r>
                                        </m:sub>
                                      </m:sSub>
                                    </m:e>
                                  </m:nary>
                                  <m:r>
                                    <a:rPr lang="it-IT" sz="2400" b="0" i="1" smtClean="0">
                                      <a:latin typeface="Cambria Math" panose="02040503050406030204" pitchFamily="18" charset="0"/>
                                    </a:rPr>
                                    <m:t> </m:t>
                                  </m:r>
                                </m:e>
                                <m:e>
                                  <m:nary>
                                    <m:naryPr>
                                      <m:chr m:val="∑"/>
                                      <m:subHide m:val="on"/>
                                      <m:supHide m:val="on"/>
                                      <m:ctrlPr>
                                        <a:rPr lang="it-IT" sz="2400" i="1" smtClean="0">
                                          <a:latin typeface="Cambria Math" panose="02040503050406030204" pitchFamily="18" charset="0"/>
                                        </a:rPr>
                                      </m:ctrlPr>
                                    </m:naryPr>
                                    <m:sub/>
                                    <m:sup/>
                                    <m:e>
                                      <m:sSub>
                                        <m:sSubPr>
                                          <m:ctrlPr>
                                            <a:rPr lang="it-IT" sz="2400" i="1" smtClean="0">
                                              <a:latin typeface="Cambria Math" panose="02040503050406030204" pitchFamily="18" charset="0"/>
                                            </a:rPr>
                                          </m:ctrlPr>
                                        </m:sSubPr>
                                        <m:e>
                                          <m:r>
                                            <a:rPr lang="it-IT" sz="2400" b="0" i="1" smtClean="0">
                                              <a:latin typeface="Cambria Math" panose="02040503050406030204" pitchFamily="18" charset="0"/>
                                            </a:rPr>
                                            <m:t>𝐹</m:t>
                                          </m:r>
                                        </m:e>
                                        <m:sub>
                                          <m:r>
                                            <a:rPr lang="it-IT" sz="2400" b="0" i="1" smtClean="0">
                                              <a:latin typeface="Cambria Math" panose="02040503050406030204" pitchFamily="18" charset="0"/>
                                            </a:rPr>
                                            <m:t>𝑦</m:t>
                                          </m:r>
                                        </m:sub>
                                      </m:sSub>
                                      <m:r>
                                        <a:rPr lang="it-IT" sz="2400" b="0" i="1" smtClean="0">
                                          <a:latin typeface="Cambria Math" panose="02040503050406030204" pitchFamily="18" charset="0"/>
                                        </a:rPr>
                                        <m:t>=</m:t>
                                      </m:r>
                                      <m:r>
                                        <a:rPr lang="it-IT" sz="2400" b="0" i="1" smtClean="0">
                                          <a:latin typeface="Cambria Math" panose="02040503050406030204" pitchFamily="18" charset="0"/>
                                        </a:rPr>
                                        <m:t>𝑚</m:t>
                                      </m:r>
                                      <m:r>
                                        <a:rPr lang="it-IT" sz="2400" b="0" i="1" smtClean="0">
                                          <a:latin typeface="Cambria Math" panose="02040503050406030204" pitchFamily="18" charset="0"/>
                                        </a:rPr>
                                        <m:t> </m:t>
                                      </m:r>
                                      <m:sSub>
                                        <m:sSubPr>
                                          <m:ctrlPr>
                                            <a:rPr lang="it-IT" sz="2400" i="1" smtClean="0">
                                              <a:latin typeface="Cambria Math" panose="02040503050406030204" pitchFamily="18" charset="0"/>
                                            </a:rPr>
                                          </m:ctrlPr>
                                        </m:sSubPr>
                                        <m:e>
                                          <m:r>
                                            <a:rPr lang="it-IT" sz="2400" b="0" i="1" smtClean="0">
                                              <a:latin typeface="Cambria Math" panose="02040503050406030204" pitchFamily="18" charset="0"/>
                                            </a:rPr>
                                            <m:t>𝑎</m:t>
                                          </m:r>
                                        </m:e>
                                        <m:sub>
                                          <m:r>
                                            <a:rPr lang="it-IT" sz="2400" b="0" i="1" smtClean="0">
                                              <a:latin typeface="Cambria Math" panose="02040503050406030204" pitchFamily="18" charset="0"/>
                                            </a:rPr>
                                            <m:t>𝑦</m:t>
                                          </m:r>
                                        </m:sub>
                                      </m:sSub>
                                    </m:e>
                                  </m:nary>
                                </m:e>
                              </m:eqArr>
                            </m:e>
                          </m:d>
                        </m:e>
                      </m:nary>
                      <m:r>
                        <a:rPr lang="it-IT" sz="2400" b="0" i="1" smtClean="0">
                          <a:latin typeface="Cambria Math" panose="02040503050406030204" pitchFamily="18" charset="0"/>
                        </a:rPr>
                        <m:t>     </m:t>
                      </m:r>
                      <m:groupChr>
                        <m:groupChrPr>
                          <m:chr m:val="⇒"/>
                          <m:pos m:val="top"/>
                          <m:ctrlPr>
                            <a:rPr lang="it-IT" sz="2400" b="1" i="1" smtClean="0">
                              <a:latin typeface="Cambria Math" panose="02040503050406030204" pitchFamily="18" charset="0"/>
                            </a:rPr>
                          </m:ctrlPr>
                        </m:groupChrPr>
                        <m:e/>
                      </m:groupChr>
                      <m:r>
                        <a:rPr lang="it-IT" sz="2400" b="1" i="1" smtClean="0">
                          <a:latin typeface="Cambria Math" panose="02040503050406030204" pitchFamily="18" charset="0"/>
                        </a:rPr>
                        <m:t>     </m:t>
                      </m:r>
                      <m:d>
                        <m:dPr>
                          <m:begChr m:val="{"/>
                          <m:endChr m:val=""/>
                          <m:ctrlPr>
                            <a:rPr lang="it-IT" sz="2400" i="1" smtClean="0">
                              <a:latin typeface="Cambria Math" panose="02040503050406030204" pitchFamily="18" charset="0"/>
                            </a:rPr>
                          </m:ctrlPr>
                        </m:dPr>
                        <m:e>
                          <m:eqArr>
                            <m:eqArrPr>
                              <m:ctrlPr>
                                <a:rPr lang="it-IT" sz="2400" i="1" smtClean="0">
                                  <a:latin typeface="Cambria Math" panose="02040503050406030204" pitchFamily="18" charset="0"/>
                                </a:rPr>
                              </m:ctrlPr>
                            </m:eqArrPr>
                            <m:e>
                              <m:sSub>
                                <m:sSubPr>
                                  <m:ctrlPr>
                                    <a:rPr lang="it-IT" sz="2400" b="0" i="1" smtClean="0">
                                      <a:latin typeface="Cambria Math" panose="02040503050406030204" pitchFamily="18" charset="0"/>
                                    </a:rPr>
                                  </m:ctrlPr>
                                </m:sSubPr>
                                <m:e>
                                  <m:r>
                                    <a:rPr lang="it-IT" sz="2400" b="0" i="1" smtClean="0">
                                      <a:latin typeface="Cambria Math" panose="02040503050406030204" pitchFamily="18" charset="0"/>
                                    </a:rPr>
                                    <m:t>𝑎</m:t>
                                  </m:r>
                                </m:e>
                                <m:sub>
                                  <m:r>
                                    <a:rPr lang="it-IT" sz="2400" b="0" i="1" smtClean="0">
                                      <a:latin typeface="Cambria Math" panose="02040503050406030204" pitchFamily="18" charset="0"/>
                                    </a:rPr>
                                    <m:t>𝑥</m:t>
                                  </m:r>
                                </m:sub>
                              </m:sSub>
                              <m:r>
                                <a:rPr lang="it-IT" sz="2400" b="0" i="1" smtClean="0">
                                  <a:latin typeface="Cambria Math" panose="02040503050406030204" pitchFamily="18" charset="0"/>
                                </a:rPr>
                                <m:t>=</m:t>
                              </m:r>
                              <m:f>
                                <m:fPr>
                                  <m:ctrlPr>
                                    <a:rPr lang="it-IT" sz="2400" b="0" i="1" smtClean="0">
                                      <a:latin typeface="Cambria Math" panose="02040503050406030204" pitchFamily="18" charset="0"/>
                                    </a:rPr>
                                  </m:ctrlPr>
                                </m:fPr>
                                <m:num>
                                  <m:nary>
                                    <m:naryPr>
                                      <m:chr m:val="∑"/>
                                      <m:subHide m:val="on"/>
                                      <m:supHide m:val="on"/>
                                      <m:ctrlPr>
                                        <a:rPr lang="it-IT" sz="2400" i="1" smtClean="0">
                                          <a:latin typeface="Cambria Math" panose="02040503050406030204" pitchFamily="18" charset="0"/>
                                        </a:rPr>
                                      </m:ctrlPr>
                                    </m:naryPr>
                                    <m:sub/>
                                    <m:sup/>
                                    <m:e>
                                      <m:sSub>
                                        <m:sSubPr>
                                          <m:ctrlPr>
                                            <a:rPr lang="it-IT" sz="2400" i="1" smtClean="0">
                                              <a:latin typeface="Cambria Math" panose="02040503050406030204" pitchFamily="18" charset="0"/>
                                            </a:rPr>
                                          </m:ctrlPr>
                                        </m:sSubPr>
                                        <m:e>
                                          <m:r>
                                            <a:rPr lang="it-IT" sz="2400" b="0" i="1" smtClean="0">
                                              <a:latin typeface="Cambria Math" panose="02040503050406030204" pitchFamily="18" charset="0"/>
                                            </a:rPr>
                                            <m:t>𝐹</m:t>
                                          </m:r>
                                        </m:e>
                                        <m:sub>
                                          <m:r>
                                            <a:rPr lang="it-IT" sz="2400" b="0" i="1" smtClean="0">
                                              <a:latin typeface="Cambria Math" panose="02040503050406030204" pitchFamily="18" charset="0"/>
                                            </a:rPr>
                                            <m:t>𝑥</m:t>
                                          </m:r>
                                        </m:sub>
                                      </m:sSub>
                                    </m:e>
                                  </m:nary>
                                </m:num>
                                <m:den>
                                  <m:r>
                                    <a:rPr lang="it-IT" sz="2400" b="0" i="1" smtClean="0">
                                      <a:latin typeface="Cambria Math" panose="02040503050406030204" pitchFamily="18" charset="0"/>
                                    </a:rPr>
                                    <m:t>𝑚</m:t>
                                  </m:r>
                                </m:den>
                              </m:f>
                              <m:r>
                                <a:rPr lang="it-IT" sz="2400" b="0" i="1" smtClean="0">
                                  <a:latin typeface="Cambria Math" panose="02040503050406030204" pitchFamily="18" charset="0"/>
                                </a:rPr>
                                <m:t> </m:t>
                              </m:r>
                            </m:e>
                            <m:e>
                              <m:sSub>
                                <m:sSubPr>
                                  <m:ctrlPr>
                                    <a:rPr lang="it-IT" sz="2400" b="0" i="1" smtClean="0">
                                      <a:latin typeface="Cambria Math" panose="02040503050406030204" pitchFamily="18" charset="0"/>
                                    </a:rPr>
                                  </m:ctrlPr>
                                </m:sSubPr>
                                <m:e>
                                  <m:r>
                                    <a:rPr lang="it-IT" sz="2400" b="0" i="1" smtClean="0">
                                      <a:latin typeface="Cambria Math" panose="02040503050406030204" pitchFamily="18" charset="0"/>
                                    </a:rPr>
                                    <m:t>𝑎</m:t>
                                  </m:r>
                                </m:e>
                                <m:sub>
                                  <m:r>
                                    <a:rPr lang="it-IT" sz="2400" b="0" i="1" smtClean="0">
                                      <a:latin typeface="Cambria Math" panose="02040503050406030204" pitchFamily="18" charset="0"/>
                                    </a:rPr>
                                    <m:t>𝑦</m:t>
                                  </m:r>
                                </m:sub>
                              </m:sSub>
                              <m:r>
                                <a:rPr lang="it-IT" sz="2400" b="0" i="1" smtClean="0">
                                  <a:latin typeface="Cambria Math" panose="02040503050406030204" pitchFamily="18" charset="0"/>
                                </a:rPr>
                                <m:t>=</m:t>
                              </m:r>
                              <m:f>
                                <m:fPr>
                                  <m:ctrlPr>
                                    <a:rPr lang="it-IT" sz="2400" b="0" i="1" smtClean="0">
                                      <a:latin typeface="Cambria Math" panose="02040503050406030204" pitchFamily="18" charset="0"/>
                                    </a:rPr>
                                  </m:ctrlPr>
                                </m:fPr>
                                <m:num>
                                  <m:nary>
                                    <m:naryPr>
                                      <m:chr m:val="∑"/>
                                      <m:subHide m:val="on"/>
                                      <m:supHide m:val="on"/>
                                      <m:ctrlPr>
                                        <a:rPr lang="it-IT" sz="2400" i="1" smtClean="0">
                                          <a:latin typeface="Cambria Math" panose="02040503050406030204" pitchFamily="18" charset="0"/>
                                        </a:rPr>
                                      </m:ctrlPr>
                                    </m:naryPr>
                                    <m:sub/>
                                    <m:sup/>
                                    <m:e>
                                      <m:sSub>
                                        <m:sSubPr>
                                          <m:ctrlPr>
                                            <a:rPr lang="it-IT" sz="2400" i="1" smtClean="0">
                                              <a:latin typeface="Cambria Math" panose="02040503050406030204" pitchFamily="18" charset="0"/>
                                            </a:rPr>
                                          </m:ctrlPr>
                                        </m:sSubPr>
                                        <m:e>
                                          <m:r>
                                            <a:rPr lang="it-IT" sz="2400" b="0" i="1" smtClean="0">
                                              <a:latin typeface="Cambria Math" panose="02040503050406030204" pitchFamily="18" charset="0"/>
                                            </a:rPr>
                                            <m:t>𝐹</m:t>
                                          </m:r>
                                        </m:e>
                                        <m:sub>
                                          <m:r>
                                            <a:rPr lang="it-IT" sz="2400" b="0" i="1" smtClean="0">
                                              <a:latin typeface="Cambria Math" panose="02040503050406030204" pitchFamily="18" charset="0"/>
                                            </a:rPr>
                                            <m:t>𝑦</m:t>
                                          </m:r>
                                        </m:sub>
                                      </m:sSub>
                                    </m:e>
                                  </m:nary>
                                </m:num>
                                <m:den>
                                  <m:r>
                                    <a:rPr lang="it-IT" sz="2400" b="0" i="1" smtClean="0">
                                      <a:latin typeface="Cambria Math" panose="02040503050406030204" pitchFamily="18" charset="0"/>
                                    </a:rPr>
                                    <m:t>𝑚</m:t>
                                  </m:r>
                                </m:den>
                              </m:f>
                            </m:e>
                          </m:eqArr>
                        </m:e>
                      </m:d>
                    </m:oMath>
                  </m:oMathPara>
                </a14:m>
                <a:endParaRPr lang="it-IT" sz="2400" dirty="0"/>
              </a:p>
            </p:txBody>
          </p:sp>
        </mc:Choice>
        <mc:Fallback>
          <p:sp>
            <p:nvSpPr>
              <p:cNvPr id="4" name="CasellaDiTesto 3">
                <a:extLst>
                  <a:ext uri="{FF2B5EF4-FFF2-40B4-BE49-F238E27FC236}">
                    <a16:creationId xmlns:a16="http://schemas.microsoft.com/office/drawing/2014/main" id="{81430D1B-3026-46D1-8D17-FA9E620B5275}"/>
                  </a:ext>
                </a:extLst>
              </p:cNvPr>
              <p:cNvSpPr txBox="1">
                <a:spLocks noRot="1" noChangeAspect="1" noMove="1" noResize="1" noEditPoints="1" noAdjustHandles="1" noChangeArrowheads="1" noChangeShapeType="1" noTextEdit="1"/>
              </p:cNvSpPr>
              <p:nvPr/>
            </p:nvSpPr>
            <p:spPr>
              <a:xfrm>
                <a:off x="1552555" y="2995078"/>
                <a:ext cx="7217937" cy="1937325"/>
              </a:xfrm>
              <a:prstGeom prst="rect">
                <a:avLst/>
              </a:prstGeom>
              <a:blipFill>
                <a:blip r:embed="rId2"/>
                <a:stretch>
                  <a:fillRect/>
                </a:stretch>
              </a:blipFill>
            </p:spPr>
            <p:txBody>
              <a:bodyPr/>
              <a:lstStyle/>
              <a:p>
                <a:r>
                  <a:rPr lang="it-IT">
                    <a:noFill/>
                  </a:rPr>
                  <a:t> </a:t>
                </a:r>
              </a:p>
            </p:txBody>
          </p:sp>
        </mc:Fallback>
      </mc:AlternateContent>
      <p:sp>
        <p:nvSpPr>
          <p:cNvPr id="5" name="CasellaDiTesto 4">
            <a:extLst>
              <a:ext uri="{FF2B5EF4-FFF2-40B4-BE49-F238E27FC236}">
                <a16:creationId xmlns:a16="http://schemas.microsoft.com/office/drawing/2014/main" id="{DD28AE34-6B4C-47C0-AEFD-2ED420C216BE}"/>
              </a:ext>
            </a:extLst>
          </p:cNvPr>
          <p:cNvSpPr txBox="1"/>
          <p:nvPr/>
        </p:nvSpPr>
        <p:spPr>
          <a:xfrm>
            <a:off x="1205948" y="5592418"/>
            <a:ext cx="7195930" cy="830997"/>
          </a:xfrm>
          <a:prstGeom prst="rect">
            <a:avLst/>
          </a:prstGeom>
          <a:noFill/>
        </p:spPr>
        <p:txBody>
          <a:bodyPr wrap="square" rtlCol="0">
            <a:spAutoFit/>
          </a:bodyPr>
          <a:lstStyle/>
          <a:p>
            <a:r>
              <a:rPr lang="it-IT" sz="2400" dirty="0"/>
              <a:t>N.B. si considerano solo le forze che agiscono sul corpo</a:t>
            </a:r>
            <a:br>
              <a:rPr lang="it-IT" sz="2400" dirty="0"/>
            </a:br>
            <a:r>
              <a:rPr lang="it-IT" sz="2400" dirty="0"/>
              <a:t>NON tutte le forze presenti nel problema!!</a:t>
            </a:r>
          </a:p>
        </p:txBody>
      </p:sp>
    </p:spTree>
    <p:extLst>
      <p:ext uri="{BB962C8B-B14F-4D97-AF65-F5344CB8AC3E}">
        <p14:creationId xmlns:p14="http://schemas.microsoft.com/office/powerpoint/2010/main" val="189213122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1971</TotalTime>
  <Words>1654</Words>
  <Application>Microsoft Office PowerPoint</Application>
  <PresentationFormat>Widescreen</PresentationFormat>
  <Paragraphs>185</Paragraphs>
  <Slides>31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31</vt:i4>
      </vt:variant>
    </vt:vector>
  </HeadingPairs>
  <TitlesOfParts>
    <vt:vector size="37" baseType="lpstr">
      <vt:lpstr>Arial</vt:lpstr>
      <vt:lpstr>Calibri</vt:lpstr>
      <vt:lpstr>Calibri Light</vt:lpstr>
      <vt:lpstr>Cambria Math</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Pierfrancesco Novielli</dc:creator>
  <cp:lastModifiedBy>Pierfrancesco Novielli</cp:lastModifiedBy>
  <cp:revision>34</cp:revision>
  <dcterms:created xsi:type="dcterms:W3CDTF">2022-09-27T14:07:26Z</dcterms:created>
  <dcterms:modified xsi:type="dcterms:W3CDTF">2022-09-28T22:59:10Z</dcterms:modified>
</cp:coreProperties>
</file>